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1"/>
  </p:notesMasterIdLst>
  <p:sldIdLst>
    <p:sldId id="256" r:id="rId3"/>
    <p:sldId id="259" r:id="rId4"/>
    <p:sldId id="260" r:id="rId5"/>
    <p:sldId id="258" r:id="rId6"/>
    <p:sldId id="257" r:id="rId7"/>
    <p:sldId id="286" r:id="rId8"/>
    <p:sldId id="288" r:id="rId9"/>
    <p:sldId id="28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89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B69E48-7519-4662-BF16-DC03949F049B}" v="23" dt="2024-03-04T06:30:05.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87256" autoAdjust="0"/>
  </p:normalViewPr>
  <p:slideViewPr>
    <p:cSldViewPr snapToGrid="0">
      <p:cViewPr varScale="1">
        <p:scale>
          <a:sx n="86" d="100"/>
          <a:sy n="86" d="100"/>
        </p:scale>
        <p:origin x="10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la Wiemer" userId="77eb88967580a5cd" providerId="LiveId" clId="{E3104064-F261-4846-800D-B25115AD6C44}"/>
    <pc:docChg chg="custSel modSld">
      <pc:chgData name="Calla Wiemer" userId="77eb88967580a5cd" providerId="LiveId" clId="{E3104064-F261-4846-800D-B25115AD6C44}" dt="2024-03-04T09:46:57.009" v="637" actId="20577"/>
      <pc:docMkLst>
        <pc:docMk/>
      </pc:docMkLst>
      <pc:sldChg chg="modSp mod">
        <pc:chgData name="Calla Wiemer" userId="77eb88967580a5cd" providerId="LiveId" clId="{E3104064-F261-4846-800D-B25115AD6C44}" dt="2024-03-04T09:46:57.009" v="637" actId="20577"/>
        <pc:sldMkLst>
          <pc:docMk/>
          <pc:sldMk cId="933155251" sldId="257"/>
        </pc:sldMkLst>
        <pc:spChg chg="mod">
          <ac:chgData name="Calla Wiemer" userId="77eb88967580a5cd" providerId="LiveId" clId="{E3104064-F261-4846-800D-B25115AD6C44}" dt="2024-03-04T09:46:57.009" v="637" actId="20577"/>
          <ac:spMkLst>
            <pc:docMk/>
            <pc:sldMk cId="933155251" sldId="257"/>
            <ac:spMk id="2" creationId="{B8380C96-41D1-69DB-0CD2-24C8248C036D}"/>
          </ac:spMkLst>
        </pc:spChg>
        <pc:spChg chg="mod">
          <ac:chgData name="Calla Wiemer" userId="77eb88967580a5cd" providerId="LiveId" clId="{E3104064-F261-4846-800D-B25115AD6C44}" dt="2024-03-04T09:36:35.792" v="333" actId="14100"/>
          <ac:spMkLst>
            <pc:docMk/>
            <pc:sldMk cId="933155251" sldId="257"/>
            <ac:spMk id="3" creationId="{64EFF120-127A-A33C-3629-A83779296B72}"/>
          </ac:spMkLst>
        </pc:spChg>
        <pc:spChg chg="mod">
          <ac:chgData name="Calla Wiemer" userId="77eb88967580a5cd" providerId="LiveId" clId="{E3104064-F261-4846-800D-B25115AD6C44}" dt="2024-03-04T09:46:32.384" v="630" actId="20577"/>
          <ac:spMkLst>
            <pc:docMk/>
            <pc:sldMk cId="933155251" sldId="257"/>
            <ac:spMk id="4" creationId="{3D7D1BCB-C348-D2D5-1129-D519B844627E}"/>
          </ac:spMkLst>
        </pc:spChg>
        <pc:picChg chg="mod">
          <ac:chgData name="Calla Wiemer" userId="77eb88967580a5cd" providerId="LiveId" clId="{E3104064-F261-4846-800D-B25115AD6C44}" dt="2024-03-04T09:44:15.422" v="551" actId="1076"/>
          <ac:picMkLst>
            <pc:docMk/>
            <pc:sldMk cId="933155251" sldId="257"/>
            <ac:picMk id="5" creationId="{75B244B2-B63F-0545-3D45-0C9299FA36A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C4816-73EF-4B4F-AD79-88976FF9CE99}" type="datetimeFigureOut">
              <a:rPr lang="en-PH" smtClean="0"/>
              <a:t>04/03/2024</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8D8AB4-F486-4DFB-B719-63D52A3EF683}" type="slidenum">
              <a:rPr lang="en-PH" smtClean="0"/>
              <a:t>‹#›</a:t>
            </a:fld>
            <a:endParaRPr lang="en-PH"/>
          </a:p>
        </p:txBody>
      </p:sp>
    </p:spTree>
    <p:extLst>
      <p:ext uri="{BB962C8B-B14F-4D97-AF65-F5344CB8AC3E}">
        <p14:creationId xmlns:p14="http://schemas.microsoft.com/office/powerpoint/2010/main" val="2379064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9CF372-EE0F-E963-4C58-B9F5B86D0831}"/>
              </a:ext>
            </a:extLst>
          </p:cNvPr>
          <p:cNvSpPr>
            <a:spLocks noGrp="1"/>
          </p:cNvSpPr>
          <p:nvPr>
            <p:ph type="body" sz="quarter" idx="10"/>
          </p:nvPr>
        </p:nvSpPr>
        <p:spPr>
          <a:xfrm>
            <a:off x="261256" y="1150212"/>
            <a:ext cx="8516983" cy="1932622"/>
          </a:xfrm>
          <a:prstGeom prst="rect">
            <a:avLst/>
          </a:prstGeom>
        </p:spPr>
        <p:txBody>
          <a:bodyPr/>
          <a:lstStyle>
            <a:lvl1pPr>
              <a:defRPr sz="24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2" name="Title Placeholder 1">
            <a:extLst>
              <a:ext uri="{FF2B5EF4-FFF2-40B4-BE49-F238E27FC236}">
                <a16:creationId xmlns:a16="http://schemas.microsoft.com/office/drawing/2014/main" id="{CCFE563D-2627-A719-482F-945F0A160912}"/>
              </a:ext>
            </a:extLst>
          </p:cNvPr>
          <p:cNvSpPr>
            <a:spLocks noGrp="1"/>
          </p:cNvSpPr>
          <p:nvPr>
            <p:ph type="title"/>
          </p:nvPr>
        </p:nvSpPr>
        <p:spPr>
          <a:xfrm>
            <a:off x="158932" y="177874"/>
            <a:ext cx="10515600" cy="477055"/>
          </a:xfrm>
          <a:prstGeom prst="rect">
            <a:avLst/>
          </a:prstGeom>
        </p:spPr>
        <p:txBody>
          <a:bodyPr vert="horz" lIns="91440" tIns="45720" rIns="91440" bIns="45720" rtlCol="0" anchor="ctr">
            <a:noAutofit/>
          </a:bodyPr>
          <a:lstStyle/>
          <a:p>
            <a:r>
              <a:rPr lang="en-US"/>
              <a:t>Click to edit Master title style</a:t>
            </a:r>
            <a:endParaRPr lang="en-PH"/>
          </a:p>
        </p:txBody>
      </p:sp>
    </p:spTree>
    <p:extLst>
      <p:ext uri="{BB962C8B-B14F-4D97-AF65-F5344CB8AC3E}">
        <p14:creationId xmlns:p14="http://schemas.microsoft.com/office/powerpoint/2010/main" val="376977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9CF372-EE0F-E963-4C58-B9F5B86D0831}"/>
              </a:ext>
            </a:extLst>
          </p:cNvPr>
          <p:cNvSpPr>
            <a:spLocks noGrp="1"/>
          </p:cNvSpPr>
          <p:nvPr>
            <p:ph type="body" sz="quarter" idx="10"/>
          </p:nvPr>
        </p:nvSpPr>
        <p:spPr>
          <a:xfrm>
            <a:off x="158932" y="2247492"/>
            <a:ext cx="8516983" cy="1932622"/>
          </a:xfrm>
          <a:prstGeom prst="rect">
            <a:avLst/>
          </a:prstGeom>
        </p:spPr>
        <p:txBody>
          <a:bodyPr/>
          <a:lstStyle>
            <a:lvl1pPr>
              <a:defRPr sz="24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2" name="Title Placeholder 1">
            <a:extLst>
              <a:ext uri="{FF2B5EF4-FFF2-40B4-BE49-F238E27FC236}">
                <a16:creationId xmlns:a16="http://schemas.microsoft.com/office/drawing/2014/main" id="{CCFE563D-2627-A719-482F-945F0A160912}"/>
              </a:ext>
            </a:extLst>
          </p:cNvPr>
          <p:cNvSpPr>
            <a:spLocks noGrp="1"/>
          </p:cNvSpPr>
          <p:nvPr>
            <p:ph type="title"/>
          </p:nvPr>
        </p:nvSpPr>
        <p:spPr>
          <a:xfrm>
            <a:off x="158932" y="177874"/>
            <a:ext cx="5275217" cy="1454983"/>
          </a:xfrm>
          <a:prstGeom prst="rect">
            <a:avLst/>
          </a:prstGeom>
        </p:spPr>
        <p:txBody>
          <a:bodyPr vert="horz" lIns="91440" tIns="45720" rIns="91440" bIns="45720" rtlCol="0" anchor="ctr">
            <a:noAutofit/>
          </a:bodyPr>
          <a:lstStyle/>
          <a:p>
            <a:r>
              <a:rPr lang="en-US"/>
              <a:t>Click to edit Master title style</a:t>
            </a:r>
            <a:endParaRPr lang="en-PH"/>
          </a:p>
        </p:txBody>
      </p:sp>
    </p:spTree>
    <p:extLst>
      <p:ext uri="{BB962C8B-B14F-4D97-AF65-F5344CB8AC3E}">
        <p14:creationId xmlns:p14="http://schemas.microsoft.com/office/powerpoint/2010/main" val="9559311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6B2447-E9F7-95FE-F300-1A0B321191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832804"/>
          </a:xfrm>
          <a:prstGeom prst="rect">
            <a:avLst/>
          </a:prstGeom>
        </p:spPr>
      </p:pic>
      <p:pic>
        <p:nvPicPr>
          <p:cNvPr id="5" name="Picture 4">
            <a:extLst>
              <a:ext uri="{FF2B5EF4-FFF2-40B4-BE49-F238E27FC236}">
                <a16:creationId xmlns:a16="http://schemas.microsoft.com/office/drawing/2014/main" id="{ECB2ABB1-E9C4-3021-2543-0CC5E023FD2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0869" b="23024"/>
          <a:stretch/>
        </p:blipFill>
        <p:spPr>
          <a:xfrm>
            <a:off x="0" y="6376160"/>
            <a:ext cx="12192000" cy="477055"/>
          </a:xfrm>
          <a:prstGeom prst="rect">
            <a:avLst/>
          </a:prstGeom>
        </p:spPr>
      </p:pic>
      <p:sp>
        <p:nvSpPr>
          <p:cNvPr id="9" name="TextBox 8">
            <a:extLst>
              <a:ext uri="{FF2B5EF4-FFF2-40B4-BE49-F238E27FC236}">
                <a16:creationId xmlns:a16="http://schemas.microsoft.com/office/drawing/2014/main" id="{3154073B-445F-2D8C-0A95-62D933DB859C}"/>
              </a:ext>
            </a:extLst>
          </p:cNvPr>
          <p:cNvSpPr txBox="1"/>
          <p:nvPr userDrawn="1"/>
        </p:nvSpPr>
        <p:spPr>
          <a:xfrm>
            <a:off x="10419399" y="6364869"/>
            <a:ext cx="1772601" cy="477054"/>
          </a:xfrm>
          <a:prstGeom prst="rect">
            <a:avLst/>
          </a:prstGeom>
          <a:noFill/>
        </p:spPr>
        <p:txBody>
          <a:bodyPr wrap="square" rtlCol="0">
            <a:spAutoFit/>
          </a:bodyPr>
          <a:lstStyle/>
          <a:p>
            <a:pPr algn="ctr"/>
            <a:r>
              <a:rPr lang="en-GB" sz="1400" b="1" dirty="0">
                <a:solidFill>
                  <a:srgbClr val="F389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Macroeconomics</a:t>
            </a:r>
          </a:p>
          <a:p>
            <a:pPr algn="ctr"/>
            <a:r>
              <a:rPr lang="en-GB" sz="1050" b="1" i="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Emerging East Asia</a:t>
            </a:r>
          </a:p>
        </p:txBody>
      </p:sp>
      <p:sp>
        <p:nvSpPr>
          <p:cNvPr id="2" name="Title Placeholder 1">
            <a:extLst>
              <a:ext uri="{FF2B5EF4-FFF2-40B4-BE49-F238E27FC236}">
                <a16:creationId xmlns:a16="http://schemas.microsoft.com/office/drawing/2014/main" id="{920FD94C-C7CF-1101-16BC-6EF02DFEA043}"/>
              </a:ext>
            </a:extLst>
          </p:cNvPr>
          <p:cNvSpPr>
            <a:spLocks noGrp="1"/>
          </p:cNvSpPr>
          <p:nvPr>
            <p:ph type="title"/>
          </p:nvPr>
        </p:nvSpPr>
        <p:spPr>
          <a:xfrm>
            <a:off x="158932" y="177874"/>
            <a:ext cx="10515600" cy="477055"/>
          </a:xfrm>
          <a:prstGeom prst="rect">
            <a:avLst/>
          </a:prstGeom>
        </p:spPr>
        <p:txBody>
          <a:bodyPr vert="horz" lIns="91440" tIns="45720" rIns="91440" bIns="45720" rtlCol="0" anchor="ctr">
            <a:noAutofit/>
          </a:bodyPr>
          <a:lstStyle/>
          <a:p>
            <a:r>
              <a:rPr lang="en-US"/>
              <a:t>Click to edit Master title style</a:t>
            </a:r>
            <a:endParaRPr lang="en-PH"/>
          </a:p>
        </p:txBody>
      </p:sp>
    </p:spTree>
    <p:extLst>
      <p:ext uri="{BB962C8B-B14F-4D97-AF65-F5344CB8AC3E}">
        <p14:creationId xmlns:p14="http://schemas.microsoft.com/office/powerpoint/2010/main" val="132374398"/>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36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8A5911-F1C7-4620-C8D4-D0FD1DB411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906160"/>
          </a:xfrm>
          <a:prstGeom prst="rect">
            <a:avLst/>
          </a:prstGeom>
        </p:spPr>
      </p:pic>
      <p:pic>
        <p:nvPicPr>
          <p:cNvPr id="5" name="Picture 4">
            <a:extLst>
              <a:ext uri="{FF2B5EF4-FFF2-40B4-BE49-F238E27FC236}">
                <a16:creationId xmlns:a16="http://schemas.microsoft.com/office/drawing/2014/main" id="{ECB2ABB1-E9C4-3021-2543-0CC5E023FD2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0869" b="23024"/>
          <a:stretch/>
        </p:blipFill>
        <p:spPr>
          <a:xfrm>
            <a:off x="0" y="6376160"/>
            <a:ext cx="12192000" cy="477055"/>
          </a:xfrm>
          <a:prstGeom prst="rect">
            <a:avLst/>
          </a:prstGeom>
        </p:spPr>
      </p:pic>
      <p:sp>
        <p:nvSpPr>
          <p:cNvPr id="9" name="TextBox 8">
            <a:extLst>
              <a:ext uri="{FF2B5EF4-FFF2-40B4-BE49-F238E27FC236}">
                <a16:creationId xmlns:a16="http://schemas.microsoft.com/office/drawing/2014/main" id="{3154073B-445F-2D8C-0A95-62D933DB859C}"/>
              </a:ext>
            </a:extLst>
          </p:cNvPr>
          <p:cNvSpPr txBox="1"/>
          <p:nvPr userDrawn="1"/>
        </p:nvSpPr>
        <p:spPr>
          <a:xfrm>
            <a:off x="10419399" y="6364869"/>
            <a:ext cx="1772601" cy="477054"/>
          </a:xfrm>
          <a:prstGeom prst="rect">
            <a:avLst/>
          </a:prstGeom>
          <a:noFill/>
        </p:spPr>
        <p:txBody>
          <a:bodyPr wrap="square" rtlCol="0">
            <a:spAutoFit/>
          </a:bodyPr>
          <a:lstStyle/>
          <a:p>
            <a:pPr algn="ctr"/>
            <a:r>
              <a:rPr lang="en-GB" sz="1400" b="1" dirty="0">
                <a:solidFill>
                  <a:srgbClr val="F389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Macroeconomics</a:t>
            </a:r>
          </a:p>
          <a:p>
            <a:pPr algn="ctr"/>
            <a:r>
              <a:rPr lang="en-GB" sz="1050" b="1" i="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Emerging East Asia</a:t>
            </a:r>
          </a:p>
        </p:txBody>
      </p:sp>
      <p:sp>
        <p:nvSpPr>
          <p:cNvPr id="2" name="Title Placeholder 1">
            <a:extLst>
              <a:ext uri="{FF2B5EF4-FFF2-40B4-BE49-F238E27FC236}">
                <a16:creationId xmlns:a16="http://schemas.microsoft.com/office/drawing/2014/main" id="{920FD94C-C7CF-1101-16BC-6EF02DFEA043}"/>
              </a:ext>
            </a:extLst>
          </p:cNvPr>
          <p:cNvSpPr>
            <a:spLocks noGrp="1"/>
          </p:cNvSpPr>
          <p:nvPr>
            <p:ph type="title"/>
          </p:nvPr>
        </p:nvSpPr>
        <p:spPr>
          <a:xfrm>
            <a:off x="158932" y="177874"/>
            <a:ext cx="5288279" cy="1350480"/>
          </a:xfrm>
          <a:prstGeom prst="rect">
            <a:avLst/>
          </a:prstGeom>
        </p:spPr>
        <p:txBody>
          <a:bodyPr vert="horz" lIns="91440" tIns="45720" rIns="91440" bIns="45720" rtlCol="0" anchor="ctr">
            <a:noAutofit/>
          </a:bodyPr>
          <a:lstStyle/>
          <a:p>
            <a:r>
              <a:rPr lang="en-US"/>
              <a:t>Click to edit Master title style</a:t>
            </a:r>
            <a:endParaRPr lang="en-PH"/>
          </a:p>
        </p:txBody>
      </p:sp>
    </p:spTree>
    <p:extLst>
      <p:ext uri="{BB962C8B-B14F-4D97-AF65-F5344CB8AC3E}">
        <p14:creationId xmlns:p14="http://schemas.microsoft.com/office/powerpoint/2010/main" val="2658705372"/>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36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outdoor, cloudy, clouds&#10;&#10;Description automatically generated">
            <a:extLst>
              <a:ext uri="{FF2B5EF4-FFF2-40B4-BE49-F238E27FC236}">
                <a16:creationId xmlns:a16="http://schemas.microsoft.com/office/drawing/2014/main" id="{37B81EB7-D89C-AF36-B01D-8BE24E68C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 y="-185588"/>
            <a:ext cx="12191320" cy="7043588"/>
          </a:xfrm>
          <a:prstGeom prst="rect">
            <a:avLst/>
          </a:prstGeom>
        </p:spPr>
      </p:pic>
      <p:sp>
        <p:nvSpPr>
          <p:cNvPr id="6" name="TextBox 5">
            <a:extLst>
              <a:ext uri="{FF2B5EF4-FFF2-40B4-BE49-F238E27FC236}">
                <a16:creationId xmlns:a16="http://schemas.microsoft.com/office/drawing/2014/main" id="{35037A99-3E5C-CD9E-5B63-89F544679757}"/>
              </a:ext>
            </a:extLst>
          </p:cNvPr>
          <p:cNvSpPr txBox="1"/>
          <p:nvPr/>
        </p:nvSpPr>
        <p:spPr>
          <a:xfrm>
            <a:off x="2036540" y="185588"/>
            <a:ext cx="8118919" cy="1446550"/>
          </a:xfrm>
          <a:prstGeom prst="rect">
            <a:avLst/>
          </a:prstGeom>
          <a:noFill/>
        </p:spPr>
        <p:txBody>
          <a:bodyPr wrap="square" rtlCol="0">
            <a:spAutoFit/>
          </a:bodyPr>
          <a:lstStyle/>
          <a:p>
            <a:pPr algn="ctr"/>
            <a:r>
              <a:rPr lang="en-PH" sz="3200" b="1">
                <a:solidFill>
                  <a:srgbClr val="F389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Ateneo de Manila University</a:t>
            </a:r>
          </a:p>
          <a:p>
            <a:pPr algn="ctr">
              <a:spcBef>
                <a:spcPts val="600"/>
              </a:spcBef>
            </a:pPr>
            <a:r>
              <a:rPr lang="en-PH" sz="28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Intermediate Macroeconomic Theory</a:t>
            </a:r>
          </a:p>
          <a:p>
            <a:pPr algn="ctr">
              <a:spcBef>
                <a:spcPts val="600"/>
              </a:spcBef>
            </a:pPr>
            <a:r>
              <a:rPr lang="en-PH">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2024.03.07</a:t>
            </a:r>
          </a:p>
        </p:txBody>
      </p:sp>
      <p:sp>
        <p:nvSpPr>
          <p:cNvPr id="2" name="TextBox 1">
            <a:extLst>
              <a:ext uri="{FF2B5EF4-FFF2-40B4-BE49-F238E27FC236}">
                <a16:creationId xmlns:a16="http://schemas.microsoft.com/office/drawing/2014/main" id="{FFC813A9-D1CD-52C8-D0B9-9B6DF85520C0}"/>
              </a:ext>
            </a:extLst>
          </p:cNvPr>
          <p:cNvSpPr txBox="1"/>
          <p:nvPr/>
        </p:nvSpPr>
        <p:spPr>
          <a:xfrm>
            <a:off x="3667222" y="6272302"/>
            <a:ext cx="4857553" cy="400110"/>
          </a:xfrm>
          <a:prstGeom prst="rect">
            <a:avLst/>
          </a:prstGeom>
          <a:noFill/>
        </p:spPr>
        <p:txBody>
          <a:bodyPr wrap="square" rtlCol="0">
            <a:spAutoFit/>
          </a:bodyPr>
          <a:lstStyle/>
          <a:p>
            <a:pPr algn="ctr"/>
            <a:r>
              <a:rPr lang="en-GB" sz="2000">
                <a:solidFill>
                  <a:srgbClr val="F389A6"/>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CALLA WIEMER</a:t>
            </a:r>
          </a:p>
        </p:txBody>
      </p:sp>
      <p:sp>
        <p:nvSpPr>
          <p:cNvPr id="3" name="TextBox 2">
            <a:extLst>
              <a:ext uri="{FF2B5EF4-FFF2-40B4-BE49-F238E27FC236}">
                <a16:creationId xmlns:a16="http://schemas.microsoft.com/office/drawing/2014/main" id="{5FF44647-6B5E-9887-2DDE-E2F0A63014C9}"/>
              </a:ext>
            </a:extLst>
          </p:cNvPr>
          <p:cNvSpPr txBox="1"/>
          <p:nvPr/>
        </p:nvSpPr>
        <p:spPr>
          <a:xfrm>
            <a:off x="2722755" y="2318995"/>
            <a:ext cx="6746486" cy="3600986"/>
          </a:xfrm>
          <a:prstGeom prst="rect">
            <a:avLst/>
          </a:prstGeom>
          <a:noFill/>
        </p:spPr>
        <p:txBody>
          <a:bodyPr wrap="square" rtlCol="0">
            <a:spAutoFit/>
          </a:bodyPr>
          <a:lstStyle/>
          <a:p>
            <a:pPr algn="ctr">
              <a:spcBef>
                <a:spcPts val="1200"/>
              </a:spcBef>
            </a:pP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AGENDA</a:t>
            </a:r>
          </a:p>
          <a:p>
            <a:pPr marL="288925" indent="-288925">
              <a:spcBef>
                <a:spcPts val="1200"/>
              </a:spcBef>
              <a:buFont typeface="Arial" panose="020B0604020202020204" pitchFamily="34" charset="0"/>
              <a:buChar char="•"/>
            </a:pPr>
            <a:r>
              <a:rPr lang="en-PH"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Macro Modeling</a:t>
            </a:r>
          </a:p>
          <a:p>
            <a:pPr marL="288925" indent="-288925">
              <a:spcBef>
                <a:spcPts val="1200"/>
              </a:spcBef>
              <a:buFont typeface="Arial" panose="020B0604020202020204" pitchFamily="34" charset="0"/>
              <a:buChar char="•"/>
            </a:pPr>
            <a:r>
              <a:rPr lang="en-PH"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Models for Internal Balance</a:t>
            </a:r>
          </a:p>
          <a:p>
            <a:pPr marL="288925" indent="-288925">
              <a:spcBef>
                <a:spcPts val="1200"/>
              </a:spcBef>
              <a:buFont typeface="Arial" panose="020B0604020202020204" pitchFamily="34" charset="0"/>
              <a:buChar char="•"/>
            </a:pPr>
            <a:r>
              <a:rPr lang="en-PH"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Aggregate Demand / Aggregate Supply Model</a:t>
            </a:r>
          </a:p>
          <a:p>
            <a:pPr marL="288925" indent="-288925">
              <a:spcBef>
                <a:spcPts val="1200"/>
              </a:spcBef>
              <a:buFont typeface="Arial" panose="020B0604020202020204" pitchFamily="34" charset="0"/>
              <a:buChar char="•"/>
            </a:pPr>
            <a:endParaRPr lang="en-PH"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8925" indent="-288925">
              <a:spcBef>
                <a:spcPts val="1200"/>
              </a:spcBef>
              <a:buFont typeface="Arial" panose="020B0604020202020204" pitchFamily="34" charset="0"/>
              <a:buChar char="•"/>
            </a:pPr>
            <a:endParaRPr lang="en-PH"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8925" indent="-288925">
              <a:spcBef>
                <a:spcPts val="1200"/>
              </a:spcBef>
              <a:buFont typeface="Arial" panose="020B0604020202020204" pitchFamily="34" charset="0"/>
              <a:buChar char="•"/>
            </a:pPr>
            <a:endParaRPr lang="en-PH"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7415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5BBA8D-99EA-8247-A231-15266A45D79A}"/>
              </a:ext>
            </a:extLst>
          </p:cNvPr>
          <p:cNvSpPr>
            <a:spLocks noGrp="1"/>
          </p:cNvSpPr>
          <p:nvPr>
            <p:ph type="body" sz="quarter" idx="10"/>
          </p:nvPr>
        </p:nvSpPr>
        <p:spPr>
          <a:xfrm>
            <a:off x="2008909" y="1108364"/>
            <a:ext cx="7577247" cy="5126181"/>
          </a:xfrm>
        </p:spPr>
        <p:txBody>
          <a:bodyPr/>
          <a:lstStyle/>
          <a:p>
            <a:r>
              <a:rPr lang="en-US" sz="2000"/>
              <a:t>Purpose:  to reason through relationships among </a:t>
            </a:r>
            <a:endParaRPr lang="en-US" sz="1400"/>
          </a:p>
          <a:p>
            <a:pPr lvl="3">
              <a:spcBef>
                <a:spcPts val="800"/>
              </a:spcBef>
            </a:pPr>
            <a:r>
              <a:rPr lang="en-US" sz="2000"/>
              <a:t>output</a:t>
            </a:r>
          </a:p>
          <a:p>
            <a:pPr lvl="3">
              <a:spcBef>
                <a:spcPts val="800"/>
              </a:spcBef>
            </a:pPr>
            <a:r>
              <a:rPr lang="en-US" sz="2000"/>
              <a:t>price level</a:t>
            </a:r>
          </a:p>
          <a:p>
            <a:pPr lvl="3">
              <a:spcBef>
                <a:spcPts val="800"/>
              </a:spcBef>
            </a:pPr>
            <a:r>
              <a:rPr lang="en-US" sz="2000"/>
              <a:t>policy variables</a:t>
            </a:r>
          </a:p>
          <a:p>
            <a:pPr lvl="4">
              <a:spcBef>
                <a:spcPts val="600"/>
              </a:spcBef>
            </a:pPr>
            <a:r>
              <a:rPr lang="en-US" sz="2000"/>
              <a:t>fiscal:  government spending &amp; taxes</a:t>
            </a:r>
          </a:p>
          <a:p>
            <a:pPr lvl="4">
              <a:spcBef>
                <a:spcPts val="600"/>
              </a:spcBef>
            </a:pPr>
            <a:r>
              <a:rPr lang="en-US" sz="2000"/>
              <a:t>monetary:  interest rate</a:t>
            </a:r>
          </a:p>
          <a:p>
            <a:pPr marL="1371600" lvl="3" indent="-512763">
              <a:spcBef>
                <a:spcPts val="800"/>
              </a:spcBef>
              <a:buNone/>
            </a:pPr>
            <a:r>
              <a:rPr lang="en-US" sz="2000"/>
              <a:t>for emerging market economies, add</a:t>
            </a:r>
          </a:p>
          <a:p>
            <a:pPr lvl="3">
              <a:spcBef>
                <a:spcPts val="800"/>
              </a:spcBef>
            </a:pPr>
            <a:r>
              <a:rPr lang="en-US" sz="2000" b="1">
                <a:solidFill>
                  <a:srgbClr val="FF0000"/>
                </a:solidFill>
              </a:rPr>
              <a:t>external balance</a:t>
            </a:r>
            <a:r>
              <a:rPr lang="en-US" sz="2000"/>
              <a:t> (current account target)</a:t>
            </a:r>
          </a:p>
          <a:p>
            <a:pPr lvl="3">
              <a:spcBef>
                <a:spcPts val="800"/>
              </a:spcBef>
            </a:pPr>
            <a:r>
              <a:rPr lang="en-US" sz="2000"/>
              <a:t>monetary policy variable:  exchange rate</a:t>
            </a:r>
            <a:endParaRPr lang="en-PH" sz="2000"/>
          </a:p>
          <a:p>
            <a:pPr>
              <a:spcBef>
                <a:spcPts val="2400"/>
              </a:spcBef>
            </a:pPr>
            <a:r>
              <a:rPr lang="en-PH" sz="2000"/>
              <a:t>Time dimension &amp; equilibrium</a:t>
            </a:r>
          </a:p>
          <a:p>
            <a:pPr lvl="1"/>
            <a:r>
              <a:rPr lang="en-PH" sz="2000"/>
              <a:t>comparative static models</a:t>
            </a:r>
          </a:p>
          <a:p>
            <a:pPr lvl="1"/>
            <a:r>
              <a:rPr lang="en-PH" sz="2000"/>
              <a:t>dynamic models as comparative statics stepwise</a:t>
            </a:r>
          </a:p>
          <a:p>
            <a:pPr lvl="1"/>
            <a:r>
              <a:rPr lang="en-US" sz="2000"/>
              <a:t>sticky wages and prices</a:t>
            </a:r>
          </a:p>
        </p:txBody>
      </p:sp>
      <p:sp>
        <p:nvSpPr>
          <p:cNvPr id="3" name="Title 2">
            <a:extLst>
              <a:ext uri="{FF2B5EF4-FFF2-40B4-BE49-F238E27FC236}">
                <a16:creationId xmlns:a16="http://schemas.microsoft.com/office/drawing/2014/main" id="{92EF953C-E4AD-A4A4-C8C8-540C9240C83C}"/>
              </a:ext>
            </a:extLst>
          </p:cNvPr>
          <p:cNvSpPr>
            <a:spLocks noGrp="1"/>
          </p:cNvSpPr>
          <p:nvPr>
            <p:ph type="title"/>
          </p:nvPr>
        </p:nvSpPr>
        <p:spPr/>
        <p:txBody>
          <a:bodyPr/>
          <a:lstStyle/>
          <a:p>
            <a:r>
              <a:rPr lang="en-US"/>
              <a:t>Macroeconomic Modeling</a:t>
            </a:r>
            <a:endParaRPr lang="en-PH"/>
          </a:p>
        </p:txBody>
      </p:sp>
      <p:sp>
        <p:nvSpPr>
          <p:cNvPr id="4" name="TextBox 3">
            <a:extLst>
              <a:ext uri="{FF2B5EF4-FFF2-40B4-BE49-F238E27FC236}">
                <a16:creationId xmlns:a16="http://schemas.microsoft.com/office/drawing/2014/main" id="{50F698E8-3068-652B-8915-673EA6DC43E5}"/>
              </a:ext>
            </a:extLst>
          </p:cNvPr>
          <p:cNvSpPr txBox="1"/>
          <p:nvPr/>
        </p:nvSpPr>
        <p:spPr>
          <a:xfrm>
            <a:off x="4851664" y="1593273"/>
            <a:ext cx="1891736" cy="684098"/>
          </a:xfrm>
          <a:prstGeom prst="rect">
            <a:avLst/>
          </a:prstGeom>
          <a:noFill/>
        </p:spPr>
        <p:txBody>
          <a:bodyPr wrap="none" rtlCol="0">
            <a:spAutoFit/>
          </a:bodyPr>
          <a:lstStyle/>
          <a:p>
            <a:pPr>
              <a:lnSpc>
                <a:spcPct val="70000"/>
              </a:lnSpc>
            </a:pPr>
            <a:r>
              <a:rPr lang="en-US" b="1">
                <a:solidFill>
                  <a:srgbClr val="FF0000"/>
                </a:solidFill>
                <a:sym typeface="Symbol" panose="05050102010706020507" pitchFamily="18" charset="2"/>
              </a:rPr>
              <a:t></a:t>
            </a:r>
          </a:p>
          <a:p>
            <a:pPr>
              <a:lnSpc>
                <a:spcPct val="70000"/>
              </a:lnSpc>
            </a:pPr>
            <a:r>
              <a:rPr lang="en-US" b="1">
                <a:solidFill>
                  <a:srgbClr val="FF0000"/>
                </a:solidFill>
                <a:sym typeface="Symbol" panose="05050102010706020507" pitchFamily="18" charset="2"/>
              </a:rPr>
              <a:t> </a:t>
            </a:r>
            <a:r>
              <a:rPr lang="en-US" b="1">
                <a:solidFill>
                  <a:srgbClr val="FF0000"/>
                </a:solidFill>
              </a:rPr>
              <a:t>internal balance</a:t>
            </a:r>
          </a:p>
          <a:p>
            <a:pPr>
              <a:lnSpc>
                <a:spcPct val="70000"/>
              </a:lnSpc>
            </a:pPr>
            <a:r>
              <a:rPr lang="en-US" b="1">
                <a:solidFill>
                  <a:srgbClr val="FF0000"/>
                </a:solidFill>
                <a:sym typeface="Symbol" panose="05050102010706020507" pitchFamily="18" charset="2"/>
              </a:rPr>
              <a:t></a:t>
            </a:r>
            <a:endParaRPr lang="en-PH" b="1">
              <a:solidFill>
                <a:srgbClr val="FF0000"/>
              </a:solidFill>
            </a:endParaRPr>
          </a:p>
        </p:txBody>
      </p:sp>
    </p:spTree>
    <p:extLst>
      <p:ext uri="{BB962C8B-B14F-4D97-AF65-F5344CB8AC3E}">
        <p14:creationId xmlns:p14="http://schemas.microsoft.com/office/powerpoint/2010/main" val="1015798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9334FF-54E3-687A-48AB-D5EA60D9F3BC}"/>
              </a:ext>
            </a:extLst>
          </p:cNvPr>
          <p:cNvSpPr>
            <a:spLocks noGrp="1"/>
          </p:cNvSpPr>
          <p:nvPr>
            <p:ph type="body" sz="quarter" idx="10"/>
          </p:nvPr>
        </p:nvSpPr>
        <p:spPr>
          <a:xfrm>
            <a:off x="1215314" y="1025913"/>
            <a:ext cx="9266832" cy="5185316"/>
          </a:xfrm>
        </p:spPr>
        <p:txBody>
          <a:bodyPr/>
          <a:lstStyle/>
          <a:p>
            <a:pPr>
              <a:spcBef>
                <a:spcPts val="1800"/>
              </a:spcBef>
            </a:pPr>
            <a:r>
              <a:rPr lang="en-US" sz="2000"/>
              <a:t>“In the long run, we’re all dead.”</a:t>
            </a:r>
          </a:p>
          <a:p>
            <a:pPr>
              <a:spcBef>
                <a:spcPts val="1800"/>
              </a:spcBef>
            </a:pPr>
            <a:r>
              <a:rPr lang="en-US" sz="2000"/>
              <a:t>Output can get stuck below potential. </a:t>
            </a:r>
          </a:p>
          <a:p>
            <a:pPr>
              <a:spcBef>
                <a:spcPts val="1800"/>
              </a:spcBef>
            </a:pPr>
            <a:r>
              <a:rPr lang="en-US" sz="2000"/>
              <a:t>Product prices are sticky due to market power.</a:t>
            </a:r>
          </a:p>
          <a:p>
            <a:pPr>
              <a:spcBef>
                <a:spcPts val="1800"/>
              </a:spcBef>
            </a:pPr>
            <a:r>
              <a:rPr lang="en-US" sz="2000"/>
              <a:t>Nominal wages are sticky due to contracts and incentive constraints.</a:t>
            </a:r>
          </a:p>
          <a:p>
            <a:pPr>
              <a:spcBef>
                <a:spcPts val="1800"/>
              </a:spcBef>
            </a:pPr>
            <a:r>
              <a:rPr lang="en-US" sz="2000"/>
              <a:t>Investment demand for loanable funds depends on business expectations (animal spirits), not interest rates.</a:t>
            </a:r>
          </a:p>
          <a:p>
            <a:pPr>
              <a:spcBef>
                <a:spcPts val="1800"/>
              </a:spcBef>
            </a:pPr>
            <a:r>
              <a:rPr lang="en-US" sz="2000"/>
              <a:t>Saving supply to loanable funds depends on income, not interest rates.</a:t>
            </a:r>
          </a:p>
          <a:p>
            <a:pPr>
              <a:spcBef>
                <a:spcPts val="1800"/>
              </a:spcBef>
            </a:pPr>
            <a:r>
              <a:rPr lang="en-US" sz="2000"/>
              <a:t>Money demand, which must align with money supply (exogenous), depends on expectations of future interest rates. When interest rates rise, bond prices fall. Hence if interest rates on bonds are low and expected to rise, economic agents prefer the liquidity of money.</a:t>
            </a:r>
          </a:p>
          <a:p>
            <a:pPr marL="0" indent="0">
              <a:spcBef>
                <a:spcPts val="3600"/>
              </a:spcBef>
              <a:buNone/>
            </a:pPr>
            <a:r>
              <a:rPr lang="en-US" sz="1800"/>
              <a:t>*Keynes did not formalize any “Keynesian” model. Others have done so, invoking his name.</a:t>
            </a:r>
          </a:p>
        </p:txBody>
      </p:sp>
      <p:sp>
        <p:nvSpPr>
          <p:cNvPr id="3" name="Title 2">
            <a:extLst>
              <a:ext uri="{FF2B5EF4-FFF2-40B4-BE49-F238E27FC236}">
                <a16:creationId xmlns:a16="http://schemas.microsoft.com/office/drawing/2014/main" id="{9940DB5A-4824-DF1C-50E3-205480AFC113}"/>
              </a:ext>
            </a:extLst>
          </p:cNvPr>
          <p:cNvSpPr>
            <a:spLocks noGrp="1"/>
          </p:cNvSpPr>
          <p:nvPr>
            <p:ph type="title"/>
          </p:nvPr>
        </p:nvSpPr>
        <p:spPr/>
        <p:txBody>
          <a:bodyPr/>
          <a:lstStyle/>
          <a:p>
            <a:r>
              <a:rPr lang="en-US"/>
              <a:t>Keynesian* model elements</a:t>
            </a:r>
            <a:endParaRPr lang="en-PH"/>
          </a:p>
        </p:txBody>
      </p:sp>
    </p:spTree>
    <p:extLst>
      <p:ext uri="{BB962C8B-B14F-4D97-AF65-F5344CB8AC3E}">
        <p14:creationId xmlns:p14="http://schemas.microsoft.com/office/powerpoint/2010/main" val="1907304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98C7CD-2A23-C549-4FE0-52240C938802}"/>
              </a:ext>
            </a:extLst>
          </p:cNvPr>
          <p:cNvSpPr>
            <a:spLocks noGrp="1"/>
          </p:cNvSpPr>
          <p:nvPr>
            <p:ph type="title"/>
          </p:nvPr>
        </p:nvSpPr>
        <p:spPr/>
        <p:txBody>
          <a:bodyPr/>
          <a:lstStyle/>
          <a:p>
            <a:r>
              <a:rPr lang="en-US"/>
              <a:t>Macro Models for Internal Balance</a:t>
            </a:r>
            <a:endParaRPr lang="en-PH"/>
          </a:p>
        </p:txBody>
      </p:sp>
      <p:pic>
        <p:nvPicPr>
          <p:cNvPr id="4" name="Picture 3">
            <a:extLst>
              <a:ext uri="{FF2B5EF4-FFF2-40B4-BE49-F238E27FC236}">
                <a16:creationId xmlns:a16="http://schemas.microsoft.com/office/drawing/2014/main" id="{869E8F8A-FBCB-DC43-2B5F-88521679A4C5}"/>
              </a:ext>
            </a:extLst>
          </p:cNvPr>
          <p:cNvPicPr>
            <a:picLocks noChangeAspect="1"/>
          </p:cNvPicPr>
          <p:nvPr/>
        </p:nvPicPr>
        <p:blipFill rotWithShape="1">
          <a:blip r:embed="rId2"/>
          <a:srcRect t="2" b="22267"/>
          <a:stretch/>
        </p:blipFill>
        <p:spPr>
          <a:xfrm>
            <a:off x="424355" y="1445190"/>
            <a:ext cx="3381479" cy="2839164"/>
          </a:xfrm>
          <a:prstGeom prst="rect">
            <a:avLst/>
          </a:prstGeom>
          <a:ln>
            <a:solidFill>
              <a:schemeClr val="tx1"/>
            </a:solidFill>
          </a:ln>
        </p:spPr>
      </p:pic>
      <p:sp>
        <p:nvSpPr>
          <p:cNvPr id="5" name="TextBox 4">
            <a:extLst>
              <a:ext uri="{FF2B5EF4-FFF2-40B4-BE49-F238E27FC236}">
                <a16:creationId xmlns:a16="http://schemas.microsoft.com/office/drawing/2014/main" id="{AA71BEBA-4781-6A60-DAAA-F211FABA74B6}"/>
              </a:ext>
            </a:extLst>
          </p:cNvPr>
          <p:cNvSpPr txBox="1"/>
          <p:nvPr/>
        </p:nvSpPr>
        <p:spPr>
          <a:xfrm>
            <a:off x="739621" y="799229"/>
            <a:ext cx="2750945" cy="615553"/>
          </a:xfrm>
          <a:prstGeom prst="rect">
            <a:avLst/>
          </a:prstGeom>
          <a:noFill/>
        </p:spPr>
        <p:txBody>
          <a:bodyPr wrap="none" rtlCol="0">
            <a:spAutoFit/>
          </a:bodyPr>
          <a:lstStyle/>
          <a:p>
            <a:pPr algn="ctr"/>
            <a:r>
              <a:rPr lang="en-US" sz="1600"/>
              <a:t>Fig 9.1  </a:t>
            </a:r>
          </a:p>
          <a:p>
            <a:pPr algn="ctr"/>
            <a:r>
              <a:rPr lang="en-US"/>
              <a:t>Income-Expenditure Model</a:t>
            </a:r>
            <a:endParaRPr lang="en-PH"/>
          </a:p>
        </p:txBody>
      </p:sp>
      <p:pic>
        <p:nvPicPr>
          <p:cNvPr id="6" name="Picture 5">
            <a:extLst>
              <a:ext uri="{FF2B5EF4-FFF2-40B4-BE49-F238E27FC236}">
                <a16:creationId xmlns:a16="http://schemas.microsoft.com/office/drawing/2014/main" id="{42C90875-923E-F450-D414-845C4B315025}"/>
              </a:ext>
            </a:extLst>
          </p:cNvPr>
          <p:cNvPicPr>
            <a:picLocks noChangeAspect="1"/>
          </p:cNvPicPr>
          <p:nvPr/>
        </p:nvPicPr>
        <p:blipFill rotWithShape="1">
          <a:blip r:embed="rId3"/>
          <a:srcRect t="-1" r="8405" b="27006"/>
          <a:stretch/>
        </p:blipFill>
        <p:spPr>
          <a:xfrm>
            <a:off x="4448442" y="1445190"/>
            <a:ext cx="3247177" cy="2841279"/>
          </a:xfrm>
          <a:prstGeom prst="rect">
            <a:avLst/>
          </a:prstGeom>
          <a:ln>
            <a:solidFill>
              <a:schemeClr val="tx1"/>
            </a:solidFill>
          </a:ln>
        </p:spPr>
      </p:pic>
      <p:sp>
        <p:nvSpPr>
          <p:cNvPr id="7" name="TextBox 6">
            <a:extLst>
              <a:ext uri="{FF2B5EF4-FFF2-40B4-BE49-F238E27FC236}">
                <a16:creationId xmlns:a16="http://schemas.microsoft.com/office/drawing/2014/main" id="{014F27BB-7180-78E3-5097-92C5B999269E}"/>
              </a:ext>
            </a:extLst>
          </p:cNvPr>
          <p:cNvSpPr txBox="1"/>
          <p:nvPr/>
        </p:nvSpPr>
        <p:spPr>
          <a:xfrm>
            <a:off x="4327823" y="806339"/>
            <a:ext cx="3536353" cy="615553"/>
          </a:xfrm>
          <a:prstGeom prst="rect">
            <a:avLst/>
          </a:prstGeom>
          <a:noFill/>
        </p:spPr>
        <p:txBody>
          <a:bodyPr wrap="none" rtlCol="0">
            <a:spAutoFit/>
          </a:bodyPr>
          <a:lstStyle/>
          <a:p>
            <a:pPr algn="ctr"/>
            <a:r>
              <a:rPr lang="en-US" sz="1600"/>
              <a:t>Fig 9.3  </a:t>
            </a:r>
          </a:p>
          <a:p>
            <a:pPr algn="ctr"/>
            <a:r>
              <a:rPr lang="en-US"/>
              <a:t>Aggregate Demand &amp; Supply Model</a:t>
            </a:r>
            <a:endParaRPr lang="en-PH"/>
          </a:p>
        </p:txBody>
      </p:sp>
      <p:pic>
        <p:nvPicPr>
          <p:cNvPr id="8" name="Picture 7">
            <a:extLst>
              <a:ext uri="{FF2B5EF4-FFF2-40B4-BE49-F238E27FC236}">
                <a16:creationId xmlns:a16="http://schemas.microsoft.com/office/drawing/2014/main" id="{E25F166F-E3C7-7FC8-D4A6-F085E14CCD27}"/>
              </a:ext>
            </a:extLst>
          </p:cNvPr>
          <p:cNvPicPr>
            <a:picLocks noChangeAspect="1"/>
          </p:cNvPicPr>
          <p:nvPr/>
        </p:nvPicPr>
        <p:blipFill rotWithShape="1">
          <a:blip r:embed="rId4"/>
          <a:srcRect b="22652"/>
          <a:stretch/>
        </p:blipFill>
        <p:spPr>
          <a:xfrm>
            <a:off x="8462418" y="1421892"/>
            <a:ext cx="3305227" cy="2841279"/>
          </a:xfrm>
          <a:prstGeom prst="rect">
            <a:avLst/>
          </a:prstGeom>
          <a:ln>
            <a:solidFill>
              <a:schemeClr val="tx1"/>
            </a:solidFill>
          </a:ln>
        </p:spPr>
      </p:pic>
      <p:sp>
        <p:nvSpPr>
          <p:cNvPr id="9" name="TextBox 8">
            <a:extLst>
              <a:ext uri="{FF2B5EF4-FFF2-40B4-BE49-F238E27FC236}">
                <a16:creationId xmlns:a16="http://schemas.microsoft.com/office/drawing/2014/main" id="{02FD1F92-8B84-0985-3AF8-6F954A7239D3}"/>
              </a:ext>
            </a:extLst>
          </p:cNvPr>
          <p:cNvSpPr txBox="1"/>
          <p:nvPr/>
        </p:nvSpPr>
        <p:spPr>
          <a:xfrm>
            <a:off x="9397773" y="829637"/>
            <a:ext cx="1375698" cy="615553"/>
          </a:xfrm>
          <a:prstGeom prst="rect">
            <a:avLst/>
          </a:prstGeom>
          <a:noFill/>
        </p:spPr>
        <p:txBody>
          <a:bodyPr wrap="none" rtlCol="0">
            <a:spAutoFit/>
          </a:bodyPr>
          <a:lstStyle/>
          <a:p>
            <a:pPr algn="ctr"/>
            <a:r>
              <a:rPr lang="en-US" sz="1600"/>
              <a:t>Fig 9.6</a:t>
            </a:r>
          </a:p>
          <a:p>
            <a:pPr algn="ctr"/>
            <a:r>
              <a:rPr lang="en-PH"/>
              <a:t>IS-LM Model</a:t>
            </a:r>
          </a:p>
        </p:txBody>
      </p:sp>
      <p:sp>
        <p:nvSpPr>
          <p:cNvPr id="10" name="TextBox 9">
            <a:extLst>
              <a:ext uri="{FF2B5EF4-FFF2-40B4-BE49-F238E27FC236}">
                <a16:creationId xmlns:a16="http://schemas.microsoft.com/office/drawing/2014/main" id="{6084A433-8450-9A79-11F4-FC3EFF1F8E15}"/>
              </a:ext>
            </a:extLst>
          </p:cNvPr>
          <p:cNvSpPr txBox="1"/>
          <p:nvPr/>
        </p:nvSpPr>
        <p:spPr>
          <a:xfrm>
            <a:off x="451336" y="4284354"/>
            <a:ext cx="3327514" cy="1431161"/>
          </a:xfrm>
          <a:prstGeom prst="rect">
            <a:avLst/>
          </a:prstGeom>
          <a:noFill/>
        </p:spPr>
        <p:txBody>
          <a:bodyPr wrap="none" rtlCol="0">
            <a:spAutoFit/>
          </a:bodyPr>
          <a:lstStyle/>
          <a:p>
            <a:pPr>
              <a:spcBef>
                <a:spcPts val="600"/>
              </a:spcBef>
            </a:pPr>
            <a:r>
              <a:rPr lang="en-US"/>
              <a:t>Output </a:t>
            </a:r>
            <a:r>
              <a:rPr lang="en-US">
                <a:sym typeface="Symbol" panose="05050102010706020507" pitchFamily="18" charset="2"/>
              </a:rPr>
              <a:t></a:t>
            </a:r>
            <a:r>
              <a:rPr lang="en-US"/>
              <a:t> potential.</a:t>
            </a:r>
          </a:p>
          <a:p>
            <a:pPr marL="285750" indent="-285750">
              <a:spcBef>
                <a:spcPts val="600"/>
              </a:spcBef>
              <a:buFont typeface="Arial" panose="020B0604020202020204" pitchFamily="34" charset="0"/>
              <a:buChar char="•"/>
            </a:pPr>
            <a:r>
              <a:rPr lang="en-US"/>
              <a:t>endogenous:  income (output)</a:t>
            </a:r>
          </a:p>
          <a:p>
            <a:pPr marL="285750" indent="-285750">
              <a:spcBef>
                <a:spcPts val="600"/>
              </a:spcBef>
              <a:buFont typeface="Arial" panose="020B0604020202020204" pitchFamily="34" charset="0"/>
              <a:buChar char="•"/>
            </a:pPr>
            <a:r>
              <a:rPr lang="en-US"/>
              <a:t>no prices; no money</a:t>
            </a:r>
          </a:p>
          <a:p>
            <a:pPr marL="285750" indent="-285750">
              <a:spcBef>
                <a:spcPts val="600"/>
              </a:spcBef>
              <a:buFont typeface="Arial" panose="020B0604020202020204" pitchFamily="34" charset="0"/>
              <a:buChar char="•"/>
            </a:pPr>
            <a:r>
              <a:rPr lang="en-US"/>
              <a:t>policy:  fiscal</a:t>
            </a:r>
            <a:endParaRPr lang="en-PH"/>
          </a:p>
        </p:txBody>
      </p:sp>
      <p:sp>
        <p:nvSpPr>
          <p:cNvPr id="11" name="TextBox 10">
            <a:extLst>
              <a:ext uri="{FF2B5EF4-FFF2-40B4-BE49-F238E27FC236}">
                <a16:creationId xmlns:a16="http://schemas.microsoft.com/office/drawing/2014/main" id="{F979E53B-4CBC-285F-4577-EA312F632D32}"/>
              </a:ext>
            </a:extLst>
          </p:cNvPr>
          <p:cNvSpPr txBox="1"/>
          <p:nvPr/>
        </p:nvSpPr>
        <p:spPr>
          <a:xfrm>
            <a:off x="4396014" y="4289750"/>
            <a:ext cx="3399970" cy="2185214"/>
          </a:xfrm>
          <a:prstGeom prst="rect">
            <a:avLst/>
          </a:prstGeom>
          <a:noFill/>
        </p:spPr>
        <p:txBody>
          <a:bodyPr wrap="none" rtlCol="0">
            <a:spAutoFit/>
          </a:bodyPr>
          <a:lstStyle/>
          <a:p>
            <a:r>
              <a:rPr lang="en-US"/>
              <a:t>Long run: output = potential.</a:t>
            </a:r>
          </a:p>
          <a:p>
            <a:r>
              <a:rPr lang="en-US"/>
              <a:t>Short run:  output </a:t>
            </a:r>
            <a:r>
              <a:rPr lang="en-US">
                <a:sym typeface="Symbol" panose="05050102010706020507" pitchFamily="18" charset="2"/>
              </a:rPr>
              <a:t> potential.</a:t>
            </a:r>
            <a:endParaRPr lang="en-US"/>
          </a:p>
          <a:p>
            <a:pPr marL="285750" indent="-285750">
              <a:buFont typeface="Arial" panose="020B0604020202020204" pitchFamily="34" charset="0"/>
              <a:buChar char="•"/>
            </a:pPr>
            <a:r>
              <a:rPr lang="en-US"/>
              <a:t>endogenous:  </a:t>
            </a:r>
          </a:p>
          <a:p>
            <a:pPr marL="742950" lvl="1" indent="-285750">
              <a:buFont typeface="Arial" panose="020B0604020202020204" pitchFamily="34" charset="0"/>
              <a:buChar char="•"/>
            </a:pPr>
            <a:r>
              <a:rPr lang="en-US"/>
              <a:t>short-run output (income)</a:t>
            </a:r>
          </a:p>
          <a:p>
            <a:pPr marL="742950" lvl="1" indent="-285750">
              <a:buFont typeface="Arial" panose="020B0604020202020204" pitchFamily="34" charset="0"/>
              <a:buChar char="•"/>
            </a:pPr>
            <a:r>
              <a:rPr lang="en-US"/>
              <a:t>prices (wages implicit)</a:t>
            </a:r>
          </a:p>
          <a:p>
            <a:pPr marL="285750" indent="-285750">
              <a:spcBef>
                <a:spcPts val="600"/>
              </a:spcBef>
              <a:buFont typeface="Arial" panose="020B0604020202020204" pitchFamily="34" charset="0"/>
              <a:buChar char="•"/>
            </a:pPr>
            <a:r>
              <a:rPr lang="en-US"/>
              <a:t>exogenous: long-run output</a:t>
            </a:r>
          </a:p>
          <a:p>
            <a:pPr marL="285750" indent="-285750">
              <a:spcBef>
                <a:spcPts val="600"/>
              </a:spcBef>
              <a:buFont typeface="Arial" panose="020B0604020202020204" pitchFamily="34" charset="0"/>
              <a:buChar char="•"/>
            </a:pPr>
            <a:r>
              <a:rPr lang="en-US"/>
              <a:t>policy: monetary &amp; fiscal</a:t>
            </a:r>
          </a:p>
        </p:txBody>
      </p:sp>
      <p:sp>
        <p:nvSpPr>
          <p:cNvPr id="12" name="TextBox 11">
            <a:extLst>
              <a:ext uri="{FF2B5EF4-FFF2-40B4-BE49-F238E27FC236}">
                <a16:creationId xmlns:a16="http://schemas.microsoft.com/office/drawing/2014/main" id="{04C0DA93-FF23-02B4-863E-669A5743E65B}"/>
              </a:ext>
            </a:extLst>
          </p:cNvPr>
          <p:cNvSpPr txBox="1"/>
          <p:nvPr/>
        </p:nvSpPr>
        <p:spPr>
          <a:xfrm>
            <a:off x="8691650" y="4284354"/>
            <a:ext cx="2787943" cy="2108269"/>
          </a:xfrm>
          <a:prstGeom prst="rect">
            <a:avLst/>
          </a:prstGeom>
          <a:noFill/>
        </p:spPr>
        <p:txBody>
          <a:bodyPr wrap="none" rtlCol="0">
            <a:spAutoFit/>
          </a:bodyPr>
          <a:lstStyle/>
          <a:p>
            <a:r>
              <a:rPr lang="en-US"/>
              <a:t>Output </a:t>
            </a:r>
            <a:r>
              <a:rPr lang="en-US">
                <a:sym typeface="Symbol" panose="05050102010706020507" pitchFamily="18" charset="2"/>
              </a:rPr>
              <a:t> potential.</a:t>
            </a:r>
            <a:endParaRPr lang="en-US"/>
          </a:p>
          <a:p>
            <a:r>
              <a:rPr lang="en-US"/>
              <a:t>endogenous:  </a:t>
            </a:r>
          </a:p>
          <a:p>
            <a:pPr marL="742950" lvl="1" indent="-285750">
              <a:buFont typeface="Arial" panose="020B0604020202020204" pitchFamily="34" charset="0"/>
              <a:buChar char="•"/>
            </a:pPr>
            <a:r>
              <a:rPr lang="en-US"/>
              <a:t>income (output)</a:t>
            </a:r>
          </a:p>
          <a:p>
            <a:pPr marL="742950" lvl="1" indent="-285750">
              <a:buFont typeface="Arial" panose="020B0604020202020204" pitchFamily="34" charset="0"/>
              <a:buChar char="•"/>
            </a:pPr>
            <a:r>
              <a:rPr lang="en-US"/>
              <a:t>interest rate</a:t>
            </a:r>
          </a:p>
          <a:p>
            <a:pPr marL="742950" lvl="1" indent="-285750">
              <a:buFont typeface="Arial" panose="020B0604020202020204" pitchFamily="34" charset="0"/>
              <a:buChar char="•"/>
            </a:pPr>
            <a:r>
              <a:rPr lang="en-US"/>
              <a:t>saving=investment</a:t>
            </a:r>
          </a:p>
          <a:p>
            <a:pPr marL="742950" lvl="1" indent="-285750">
              <a:buFont typeface="Arial" panose="020B0604020202020204" pitchFamily="34" charset="0"/>
              <a:buChar char="•"/>
            </a:pPr>
            <a:r>
              <a:rPr lang="en-US"/>
              <a:t>Ms=Md</a:t>
            </a:r>
          </a:p>
          <a:p>
            <a:pPr marL="285750" indent="-285750">
              <a:spcBef>
                <a:spcPts val="600"/>
              </a:spcBef>
              <a:buFont typeface="Arial" panose="020B0604020202020204" pitchFamily="34" charset="0"/>
              <a:buChar char="•"/>
            </a:pPr>
            <a:r>
              <a:rPr lang="en-US"/>
              <a:t>policy: monetary &amp; fiscal</a:t>
            </a:r>
          </a:p>
        </p:txBody>
      </p:sp>
    </p:spTree>
    <p:extLst>
      <p:ext uri="{BB962C8B-B14F-4D97-AF65-F5344CB8AC3E}">
        <p14:creationId xmlns:p14="http://schemas.microsoft.com/office/powerpoint/2010/main" val="368042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EFF120-127A-A33C-3629-A83779296B72}"/>
              </a:ext>
            </a:extLst>
          </p:cNvPr>
          <p:cNvSpPr>
            <a:spLocks noGrp="1"/>
          </p:cNvSpPr>
          <p:nvPr>
            <p:ph type="title"/>
          </p:nvPr>
        </p:nvSpPr>
        <p:spPr>
          <a:xfrm>
            <a:off x="158932" y="177874"/>
            <a:ext cx="11906688" cy="477055"/>
          </a:xfrm>
        </p:spPr>
        <p:txBody>
          <a:bodyPr/>
          <a:lstStyle/>
          <a:p>
            <a:r>
              <a:rPr lang="en-US"/>
              <a:t>IS-LM: Interest Rate As the Key Monetary Policy Instrument</a:t>
            </a:r>
            <a:endParaRPr lang="en-PH"/>
          </a:p>
        </p:txBody>
      </p:sp>
      <p:pic>
        <p:nvPicPr>
          <p:cNvPr id="5" name="Picture 4" descr="A close-up of a newspaper&#10;&#10;Description automatically generated">
            <a:extLst>
              <a:ext uri="{FF2B5EF4-FFF2-40B4-BE49-F238E27FC236}">
                <a16:creationId xmlns:a16="http://schemas.microsoft.com/office/drawing/2014/main" id="{75B244B2-B63F-0545-3D45-0C9299FA3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295" y="1744755"/>
            <a:ext cx="5513960" cy="2147181"/>
          </a:xfrm>
          <a:prstGeom prst="rect">
            <a:avLst/>
          </a:prstGeom>
          <a:ln>
            <a:solidFill>
              <a:schemeClr val="tx1"/>
            </a:solidFill>
          </a:ln>
        </p:spPr>
      </p:pic>
      <p:sp>
        <p:nvSpPr>
          <p:cNvPr id="2" name="TextBox 1">
            <a:extLst>
              <a:ext uri="{FF2B5EF4-FFF2-40B4-BE49-F238E27FC236}">
                <a16:creationId xmlns:a16="http://schemas.microsoft.com/office/drawing/2014/main" id="{B8380C96-41D1-69DB-0CD2-24C8248C036D}"/>
              </a:ext>
            </a:extLst>
          </p:cNvPr>
          <p:cNvSpPr txBox="1"/>
          <p:nvPr/>
        </p:nvSpPr>
        <p:spPr>
          <a:xfrm>
            <a:off x="2027129" y="899536"/>
            <a:ext cx="8137741" cy="723275"/>
          </a:xfrm>
          <a:prstGeom prst="rect">
            <a:avLst/>
          </a:prstGeom>
          <a:noFill/>
        </p:spPr>
        <p:txBody>
          <a:bodyPr wrap="none" rtlCol="0">
            <a:spAutoFit/>
          </a:bodyPr>
          <a:lstStyle/>
          <a:p>
            <a:r>
              <a:rPr lang="en-US"/>
              <a:t>Small countries with open capital markets have little space for interest rate targeting.</a:t>
            </a:r>
          </a:p>
          <a:p>
            <a:pPr>
              <a:spcBef>
                <a:spcPts val="600"/>
              </a:spcBef>
            </a:pPr>
            <a:r>
              <a:rPr lang="en-US"/>
              <a:t>As global financial hubs, Singapore and Hong Kong have NO space.</a:t>
            </a:r>
            <a:endParaRPr lang="en-PH"/>
          </a:p>
        </p:txBody>
      </p:sp>
      <p:sp>
        <p:nvSpPr>
          <p:cNvPr id="4" name="TextBox 3">
            <a:extLst>
              <a:ext uri="{FF2B5EF4-FFF2-40B4-BE49-F238E27FC236}">
                <a16:creationId xmlns:a16="http://schemas.microsoft.com/office/drawing/2014/main" id="{3D7D1BCB-C348-D2D5-1129-D519B844627E}"/>
              </a:ext>
            </a:extLst>
          </p:cNvPr>
          <p:cNvSpPr txBox="1"/>
          <p:nvPr/>
        </p:nvSpPr>
        <p:spPr>
          <a:xfrm>
            <a:off x="2043404" y="4013880"/>
            <a:ext cx="8137741" cy="2431435"/>
          </a:xfrm>
          <a:prstGeom prst="rect">
            <a:avLst/>
          </a:prstGeom>
          <a:noFill/>
        </p:spPr>
        <p:txBody>
          <a:bodyPr wrap="square" rtlCol="0">
            <a:spAutoFit/>
          </a:bodyPr>
          <a:lstStyle/>
          <a:p>
            <a:r>
              <a:rPr lang="en-US"/>
              <a:t>Rather, per Samuelson &amp; Nordhaus, </a:t>
            </a:r>
            <a:r>
              <a:rPr lang="en-US" i="1"/>
              <a:t>Macroeconomic Principles*</a:t>
            </a:r>
            <a:r>
              <a:rPr lang="en-US"/>
              <a:t> (2010):</a:t>
            </a:r>
          </a:p>
          <a:p>
            <a:pPr marL="457200"/>
            <a:r>
              <a:rPr lang="en-US"/>
              <a:t>“In small open economies, managing the exchange rate is the single most important macroeconomic policy.” (p. 74)</a:t>
            </a:r>
          </a:p>
          <a:p>
            <a:pPr>
              <a:spcBef>
                <a:spcPts val="1800"/>
              </a:spcBef>
            </a:pPr>
            <a:r>
              <a:rPr lang="en-US"/>
              <a:t>Hence we will not spend time on the IS-LM model but will instead develop a framework that focuses on the exchange rate as a policy instrument oriented toward maintaining balance both internally and externally – the Swan Diagram (Chapter 13).</a:t>
            </a:r>
          </a:p>
          <a:p>
            <a:pPr>
              <a:spcBef>
                <a:spcPts val="1800"/>
              </a:spcBef>
            </a:pPr>
            <a:r>
              <a:rPr lang="en-US" sz="1400"/>
              <a:t>*The leading textbook before the Mankiw era.</a:t>
            </a:r>
            <a:endParaRPr lang="en-PH" sz="1400"/>
          </a:p>
        </p:txBody>
      </p:sp>
    </p:spTree>
    <p:extLst>
      <p:ext uri="{BB962C8B-B14F-4D97-AF65-F5344CB8AC3E}">
        <p14:creationId xmlns:p14="http://schemas.microsoft.com/office/powerpoint/2010/main" val="93315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828AD-703E-5113-A7B9-F99E57AA479D}"/>
              </a:ext>
            </a:extLst>
          </p:cNvPr>
          <p:cNvSpPr>
            <a:spLocks noGrp="1"/>
          </p:cNvSpPr>
          <p:nvPr>
            <p:ph type="title"/>
          </p:nvPr>
        </p:nvSpPr>
        <p:spPr/>
        <p:txBody>
          <a:bodyPr/>
          <a:lstStyle/>
          <a:p>
            <a:r>
              <a:rPr lang="en-PH" cap="none"/>
              <a:t>Aggregate Demand / Aggregate Supply Model</a:t>
            </a:r>
            <a:endParaRPr lang="en-PH"/>
          </a:p>
        </p:txBody>
      </p:sp>
      <p:pic>
        <p:nvPicPr>
          <p:cNvPr id="4" name="Picture 3">
            <a:extLst>
              <a:ext uri="{FF2B5EF4-FFF2-40B4-BE49-F238E27FC236}">
                <a16:creationId xmlns:a16="http://schemas.microsoft.com/office/drawing/2014/main" id="{1F9B1AD1-AF2D-22BE-1BF9-E77A6E764636}"/>
              </a:ext>
            </a:extLst>
          </p:cNvPr>
          <p:cNvPicPr>
            <a:picLocks noChangeAspect="1"/>
          </p:cNvPicPr>
          <p:nvPr/>
        </p:nvPicPr>
        <p:blipFill>
          <a:blip r:embed="rId2"/>
          <a:stretch>
            <a:fillRect/>
          </a:stretch>
        </p:blipFill>
        <p:spPr>
          <a:xfrm>
            <a:off x="7292178" y="889844"/>
            <a:ext cx="4291342" cy="5422821"/>
          </a:xfrm>
          <a:prstGeom prst="rect">
            <a:avLst/>
          </a:prstGeom>
        </p:spPr>
      </p:pic>
      <p:sp>
        <p:nvSpPr>
          <p:cNvPr id="5" name="Content Placeholder 2">
            <a:extLst>
              <a:ext uri="{FF2B5EF4-FFF2-40B4-BE49-F238E27FC236}">
                <a16:creationId xmlns:a16="http://schemas.microsoft.com/office/drawing/2014/main" id="{8F9AD689-D043-F7D4-5FB8-42F6AAD7DA05}"/>
              </a:ext>
            </a:extLst>
          </p:cNvPr>
          <p:cNvSpPr txBox="1">
            <a:spLocks/>
          </p:cNvSpPr>
          <p:nvPr/>
        </p:nvSpPr>
        <p:spPr>
          <a:xfrm>
            <a:off x="747279" y="889844"/>
            <a:ext cx="6028094" cy="57095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indent="-176213"/>
            <a:r>
              <a:rPr lang="en-PH" sz="2000"/>
              <a:t>Features</a:t>
            </a:r>
          </a:p>
          <a:p>
            <a:pPr marL="473393" lvl="1" indent="-176213"/>
            <a:r>
              <a:rPr lang="en-PH" sz="1800"/>
              <a:t>incorporates the price level</a:t>
            </a:r>
          </a:p>
          <a:p>
            <a:pPr marL="473393" lvl="1" indent="-176213"/>
            <a:r>
              <a:rPr lang="en-PH" sz="1800"/>
              <a:t>long run equilibrium determined by real factors</a:t>
            </a:r>
          </a:p>
          <a:p>
            <a:pPr marL="473393" lvl="1" indent="-176213"/>
            <a:r>
              <a:rPr lang="en-PH" sz="1800"/>
              <a:t>short run wage stickiness causes output fluctuations</a:t>
            </a:r>
          </a:p>
          <a:p>
            <a:pPr marL="176213" indent="-176213">
              <a:spcBef>
                <a:spcPts val="1800"/>
              </a:spcBef>
            </a:pPr>
            <a:r>
              <a:rPr lang="en-PH" sz="2000"/>
              <a:t>AD is related inversely to the price level.</a:t>
            </a:r>
          </a:p>
          <a:p>
            <a:pPr marL="473393" lvl="1" indent="-176213"/>
            <a:r>
              <a:rPr lang="en-PH" sz="1800"/>
              <a:t>real balance effect</a:t>
            </a:r>
          </a:p>
          <a:p>
            <a:pPr marL="473393" lvl="1" indent="-176213"/>
            <a:r>
              <a:rPr lang="en-PH" sz="1800"/>
              <a:t>interest rate effect</a:t>
            </a:r>
          </a:p>
          <a:p>
            <a:pPr marL="473393" lvl="1" indent="-176213"/>
            <a:r>
              <a:rPr lang="en-PH" sz="1800"/>
              <a:t>exchange rate effect</a:t>
            </a:r>
          </a:p>
          <a:p>
            <a:pPr marL="176213" indent="-176213">
              <a:spcBef>
                <a:spcPts val="1800"/>
              </a:spcBef>
            </a:pPr>
            <a:r>
              <a:rPr lang="en-PH" sz="2000"/>
              <a:t>Long run AS is vertical.</a:t>
            </a:r>
          </a:p>
          <a:p>
            <a:pPr marL="176213" indent="-176213">
              <a:spcBef>
                <a:spcPts val="1800"/>
              </a:spcBef>
            </a:pPr>
            <a:r>
              <a:rPr lang="en-PH" sz="2000"/>
              <a:t>Short run AS increases with the price level.</a:t>
            </a:r>
          </a:p>
          <a:p>
            <a:pPr marL="473393" lvl="1" indent="-176213"/>
            <a:r>
              <a:rPr lang="en-PH" sz="2000"/>
              <a:t>wages adjust to price changes with a lag</a:t>
            </a:r>
          </a:p>
          <a:p>
            <a:pPr marL="473393" lvl="1" indent="-176213"/>
            <a:r>
              <a:rPr lang="en-PH" sz="2000" i="1">
                <a:latin typeface="Cambria Math" panose="02040503050406030204" pitchFamily="18" charset="0"/>
                <a:ea typeface="Cambria Math" panose="02040503050406030204" pitchFamily="18" charset="0"/>
              </a:rPr>
              <a:t>P</a:t>
            </a:r>
            <a:r>
              <a:rPr lang="en-PH" sz="2000"/>
              <a:t> </a:t>
            </a:r>
            <a:r>
              <a:rPr lang="en-PH" sz="2000">
                <a:sym typeface="Symbol"/>
              </a:rPr>
              <a:t>    profits      employment    </a:t>
            </a:r>
            <a:r>
              <a:rPr lang="en-PH" sz="2000" i="1">
                <a:latin typeface="Cambria Math" panose="02040503050406030204" pitchFamily="18" charset="0"/>
                <a:ea typeface="Cambria Math" panose="02040503050406030204" pitchFamily="18" charset="0"/>
                <a:sym typeface="Symbol"/>
              </a:rPr>
              <a:t>Q</a:t>
            </a:r>
            <a:r>
              <a:rPr lang="en-PH" sz="2000">
                <a:sym typeface="Symbol"/>
              </a:rPr>
              <a:t> </a:t>
            </a:r>
          </a:p>
          <a:p>
            <a:pPr marL="176213" indent="-176213">
              <a:spcBef>
                <a:spcPts val="1800"/>
              </a:spcBef>
            </a:pPr>
            <a:r>
              <a:rPr lang="en-PH" sz="2000">
                <a:sym typeface="Symbol"/>
              </a:rPr>
              <a:t>LR:  wages adjust to higher prices to return the economy to </a:t>
            </a:r>
            <a:r>
              <a:rPr lang="en-PH" sz="2000" i="1">
                <a:latin typeface="Cambria Math" panose="02040503050406030204" pitchFamily="18" charset="0"/>
                <a:ea typeface="Cambria Math" panose="02040503050406030204" pitchFamily="18" charset="0"/>
                <a:sym typeface="Symbol"/>
              </a:rPr>
              <a:t>Q </a:t>
            </a:r>
            <a:r>
              <a:rPr lang="en-PH" sz="2000">
                <a:sym typeface="Symbol"/>
              </a:rPr>
              <a:t>*.</a:t>
            </a:r>
            <a:endParaRPr lang="en-PH" sz="2000"/>
          </a:p>
          <a:p>
            <a:endParaRPr lang="en-PH" sz="2000"/>
          </a:p>
        </p:txBody>
      </p:sp>
    </p:spTree>
    <p:extLst>
      <p:ext uri="{BB962C8B-B14F-4D97-AF65-F5344CB8AC3E}">
        <p14:creationId xmlns:p14="http://schemas.microsoft.com/office/powerpoint/2010/main" val="359197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991B15-06CC-EE38-33CC-8982D62ABDA7}"/>
              </a:ext>
            </a:extLst>
          </p:cNvPr>
          <p:cNvSpPr>
            <a:spLocks noGrp="1"/>
          </p:cNvSpPr>
          <p:nvPr>
            <p:ph type="title"/>
          </p:nvPr>
        </p:nvSpPr>
        <p:spPr/>
        <p:txBody>
          <a:bodyPr/>
          <a:lstStyle/>
          <a:p>
            <a:r>
              <a:rPr lang="en-US"/>
              <a:t>Negative AD Shock</a:t>
            </a:r>
            <a:endParaRPr lang="en-PH"/>
          </a:p>
        </p:txBody>
      </p:sp>
      <p:pic>
        <p:nvPicPr>
          <p:cNvPr id="4" name="Picture 2">
            <a:extLst>
              <a:ext uri="{FF2B5EF4-FFF2-40B4-BE49-F238E27FC236}">
                <a16:creationId xmlns:a16="http://schemas.microsoft.com/office/drawing/2014/main" id="{08D51916-5097-912F-651F-DC2C595C0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576" y="837282"/>
            <a:ext cx="4285561" cy="558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a:extLst>
              <a:ext uri="{FF2B5EF4-FFF2-40B4-BE49-F238E27FC236}">
                <a16:creationId xmlns:a16="http://schemas.microsoft.com/office/drawing/2014/main" id="{7FC83E08-18E6-DA80-232E-FE3DD2D68D97}"/>
              </a:ext>
            </a:extLst>
          </p:cNvPr>
          <p:cNvSpPr txBox="1">
            <a:spLocks/>
          </p:cNvSpPr>
          <p:nvPr/>
        </p:nvSpPr>
        <p:spPr>
          <a:xfrm>
            <a:off x="571601" y="1124639"/>
            <a:ext cx="5685980" cy="51564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2000"/>
              <a:t>Consider a negative shock to confidence.</a:t>
            </a:r>
          </a:p>
          <a:p>
            <a:pPr lvl="1"/>
            <a:r>
              <a:rPr lang="en-PH" sz="2000"/>
              <a:t>investment demand </a:t>
            </a:r>
            <a:r>
              <a:rPr lang="en-PH" sz="2000">
                <a:sym typeface="Symbol"/>
              </a:rPr>
              <a:t></a:t>
            </a:r>
          </a:p>
          <a:p>
            <a:pPr lvl="1"/>
            <a:r>
              <a:rPr lang="en-PH" sz="2000">
                <a:sym typeface="Symbol"/>
              </a:rPr>
              <a:t>  AD shifts left</a:t>
            </a:r>
          </a:p>
          <a:p>
            <a:pPr>
              <a:spcBef>
                <a:spcPts val="1800"/>
              </a:spcBef>
            </a:pPr>
            <a:r>
              <a:rPr lang="en-PH" sz="2000"/>
              <a:t>SR:  movement along SRAS</a:t>
            </a:r>
          </a:p>
          <a:p>
            <a:pPr lvl="1"/>
            <a:r>
              <a:rPr lang="en-PH" sz="2000"/>
              <a:t>weak demand  </a:t>
            </a:r>
            <a:r>
              <a:rPr lang="en-PH" sz="2000">
                <a:sym typeface="Symbol"/>
              </a:rPr>
              <a:t></a:t>
            </a:r>
            <a:r>
              <a:rPr lang="en-PH" sz="2000"/>
              <a:t>  </a:t>
            </a:r>
            <a:r>
              <a:rPr lang="en-PH" sz="2000" i="1">
                <a:latin typeface="Cambria Math" panose="02040503050406030204" pitchFamily="18" charset="0"/>
                <a:ea typeface="Cambria Math" panose="02040503050406030204" pitchFamily="18" charset="0"/>
              </a:rPr>
              <a:t>P</a:t>
            </a:r>
            <a:r>
              <a:rPr lang="en-PH" sz="2000"/>
              <a:t> </a:t>
            </a:r>
            <a:r>
              <a:rPr lang="en-PH" sz="2000">
                <a:sym typeface="Symbol"/>
              </a:rPr>
              <a:t></a:t>
            </a:r>
          </a:p>
          <a:p>
            <a:pPr lvl="1"/>
            <a:r>
              <a:rPr lang="en-PH" sz="2000">
                <a:sym typeface="Symbol"/>
              </a:rPr>
              <a:t>sticky nominal wages (even as real wages  )</a:t>
            </a:r>
          </a:p>
          <a:p>
            <a:pPr lvl="1"/>
            <a:r>
              <a:rPr lang="en-PH" sz="2000">
                <a:sym typeface="Symbol"/>
              </a:rPr>
              <a:t> employment </a:t>
            </a:r>
          </a:p>
          <a:p>
            <a:pPr lvl="1"/>
            <a:r>
              <a:rPr lang="en-PH" sz="2000">
                <a:sym typeface="Symbol"/>
              </a:rPr>
              <a:t>  </a:t>
            </a:r>
            <a:r>
              <a:rPr lang="en-PH" sz="2000" i="1">
                <a:latin typeface="Cambria Math" panose="02040503050406030204" pitchFamily="18" charset="0"/>
                <a:ea typeface="Cambria Math" panose="02040503050406030204" pitchFamily="18" charset="0"/>
                <a:sym typeface="Symbol"/>
              </a:rPr>
              <a:t>Q</a:t>
            </a:r>
            <a:r>
              <a:rPr lang="en-PH" sz="2000">
                <a:sym typeface="Symbol"/>
              </a:rPr>
              <a:t> </a:t>
            </a:r>
          </a:p>
          <a:p>
            <a:pPr>
              <a:spcBef>
                <a:spcPts val="1800"/>
              </a:spcBef>
            </a:pPr>
            <a:r>
              <a:rPr lang="en-PH" sz="2000">
                <a:sym typeface="Symbol"/>
              </a:rPr>
              <a:t>LR:  AD recovers</a:t>
            </a:r>
          </a:p>
          <a:p>
            <a:pPr lvl="1"/>
            <a:r>
              <a:rPr lang="en-PH" sz="2000">
                <a:sym typeface="Symbol"/>
              </a:rPr>
              <a:t>durable goods wear out and need replacing</a:t>
            </a:r>
          </a:p>
          <a:p>
            <a:pPr lvl="1"/>
            <a:r>
              <a:rPr lang="en-PH" sz="2000">
                <a:sym typeface="Symbol"/>
              </a:rPr>
              <a:t>new technologies emerge</a:t>
            </a:r>
          </a:p>
          <a:p>
            <a:pPr lvl="1"/>
            <a:r>
              <a:rPr lang="en-PH" sz="2000">
                <a:sym typeface="Symbol"/>
              </a:rPr>
              <a:t>hope sprouts</a:t>
            </a:r>
          </a:p>
          <a:p>
            <a:pPr>
              <a:spcBef>
                <a:spcPts val="1800"/>
              </a:spcBef>
            </a:pPr>
            <a:r>
              <a:rPr lang="en-PH" sz="2000">
                <a:sym typeface="Symbol"/>
              </a:rPr>
              <a:t>Government can expedite</a:t>
            </a:r>
            <a:endParaRPr lang="en-PH" sz="2000"/>
          </a:p>
        </p:txBody>
      </p:sp>
    </p:spTree>
    <p:extLst>
      <p:ext uri="{BB962C8B-B14F-4D97-AF65-F5344CB8AC3E}">
        <p14:creationId xmlns:p14="http://schemas.microsoft.com/office/powerpoint/2010/main" val="394343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57C27-1459-E587-A6DD-C69309AFD87B}"/>
              </a:ext>
            </a:extLst>
          </p:cNvPr>
          <p:cNvSpPr>
            <a:spLocks noGrp="1"/>
          </p:cNvSpPr>
          <p:nvPr>
            <p:ph type="title"/>
          </p:nvPr>
        </p:nvSpPr>
        <p:spPr/>
        <p:txBody>
          <a:bodyPr/>
          <a:lstStyle/>
          <a:p>
            <a:r>
              <a:rPr lang="en-US"/>
              <a:t>Demand Stimulus Policies</a:t>
            </a:r>
            <a:endParaRPr lang="en-PH"/>
          </a:p>
        </p:txBody>
      </p:sp>
      <p:pic>
        <p:nvPicPr>
          <p:cNvPr id="4" name="Picture 3">
            <a:extLst>
              <a:ext uri="{FF2B5EF4-FFF2-40B4-BE49-F238E27FC236}">
                <a16:creationId xmlns:a16="http://schemas.microsoft.com/office/drawing/2014/main" id="{D15594EF-3932-85B6-E9D4-5E44A8B5CF12}"/>
              </a:ext>
            </a:extLst>
          </p:cNvPr>
          <p:cNvPicPr>
            <a:picLocks noChangeAspect="1"/>
          </p:cNvPicPr>
          <p:nvPr/>
        </p:nvPicPr>
        <p:blipFill>
          <a:blip r:embed="rId2"/>
          <a:stretch>
            <a:fillRect/>
          </a:stretch>
        </p:blipFill>
        <p:spPr>
          <a:xfrm>
            <a:off x="6931264" y="847914"/>
            <a:ext cx="4471194" cy="5534378"/>
          </a:xfrm>
          <a:prstGeom prst="rect">
            <a:avLst/>
          </a:prstGeom>
        </p:spPr>
      </p:pic>
      <p:sp>
        <p:nvSpPr>
          <p:cNvPr id="5" name="Content Placeholder 2">
            <a:extLst>
              <a:ext uri="{FF2B5EF4-FFF2-40B4-BE49-F238E27FC236}">
                <a16:creationId xmlns:a16="http://schemas.microsoft.com/office/drawing/2014/main" id="{C0C417AC-657C-8ED1-316F-C74A6A964A75}"/>
              </a:ext>
            </a:extLst>
          </p:cNvPr>
          <p:cNvSpPr txBox="1">
            <a:spLocks/>
          </p:cNvSpPr>
          <p:nvPr/>
        </p:nvSpPr>
        <p:spPr>
          <a:xfrm>
            <a:off x="702942" y="949753"/>
            <a:ext cx="5951245" cy="55343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2000"/>
              <a:t>Consider an economy at full capacity </a:t>
            </a:r>
          </a:p>
          <a:p>
            <a:pPr>
              <a:spcBef>
                <a:spcPts val="1800"/>
              </a:spcBef>
            </a:pPr>
            <a:r>
              <a:rPr lang="en-PH" sz="2000"/>
              <a:t>Monetary stimulus </a:t>
            </a:r>
            <a:r>
              <a:rPr lang="en-PH" sz="2000">
                <a:sym typeface="Symbol"/>
              </a:rPr>
              <a:t> </a:t>
            </a:r>
            <a:r>
              <a:rPr lang="en-PH" sz="2000"/>
              <a:t>AD shifts right</a:t>
            </a:r>
          </a:p>
          <a:p>
            <a:pPr lvl="1">
              <a:tabLst>
                <a:tab pos="396875" algn="l"/>
              </a:tabLst>
            </a:pPr>
            <a:r>
              <a:rPr lang="en-PH" sz="1800"/>
              <a:t>SR:  </a:t>
            </a:r>
            <a:r>
              <a:rPr lang="en-PH" sz="1800" i="1">
                <a:latin typeface="Cambria Math" panose="02040503050406030204" pitchFamily="18" charset="0"/>
                <a:ea typeface="Cambria Math" panose="02040503050406030204" pitchFamily="18" charset="0"/>
                <a:sym typeface="Symbol"/>
              </a:rPr>
              <a:t>P</a:t>
            </a:r>
            <a:r>
              <a:rPr lang="en-PH" sz="1800">
                <a:sym typeface="Symbol"/>
              </a:rPr>
              <a:t>  vs sticky wages   employment and </a:t>
            </a:r>
            <a:r>
              <a:rPr lang="en-PH" sz="1800" i="1">
                <a:latin typeface="Cambria Math" panose="02040503050406030204" pitchFamily="18" charset="0"/>
                <a:ea typeface="Cambria Math" panose="02040503050406030204" pitchFamily="18" charset="0"/>
                <a:sym typeface="Symbol"/>
              </a:rPr>
              <a:t>Q</a:t>
            </a:r>
            <a:r>
              <a:rPr lang="en-PH" sz="1800">
                <a:sym typeface="Symbol"/>
              </a:rPr>
              <a:t> </a:t>
            </a:r>
          </a:p>
          <a:p>
            <a:pPr lvl="1">
              <a:tabLst>
                <a:tab pos="396875" algn="l"/>
              </a:tabLst>
            </a:pPr>
            <a:r>
              <a:rPr lang="en-PH" sz="1800">
                <a:sym typeface="Symbol"/>
              </a:rPr>
              <a:t>LR:  wages catch up   SRAS shifts left</a:t>
            </a:r>
          </a:p>
          <a:p>
            <a:pPr marL="411480" lvl="1" indent="0">
              <a:buFont typeface="Arial" panose="020B0604020202020204" pitchFamily="34" charset="0"/>
              <a:buNone/>
              <a:tabLst>
                <a:tab pos="396875" algn="l"/>
              </a:tabLst>
            </a:pPr>
            <a:r>
              <a:rPr lang="en-PH" sz="1800">
                <a:sym typeface="Symbol"/>
              </a:rPr>
              <a:t>		  employment and </a:t>
            </a:r>
            <a:r>
              <a:rPr lang="en-PH" sz="1800" i="1">
                <a:latin typeface="Cambria Math" panose="02040503050406030204" pitchFamily="18" charset="0"/>
                <a:ea typeface="Cambria Math" panose="02040503050406030204" pitchFamily="18" charset="0"/>
                <a:sym typeface="Symbol"/>
              </a:rPr>
              <a:t>Q</a:t>
            </a:r>
            <a:r>
              <a:rPr lang="en-PH" sz="1800">
                <a:sym typeface="Symbol"/>
              </a:rPr>
              <a:t> </a:t>
            </a:r>
          </a:p>
          <a:p>
            <a:pPr lvl="1">
              <a:tabLst>
                <a:tab pos="396875" algn="l"/>
              </a:tabLst>
            </a:pPr>
            <a:r>
              <a:rPr lang="en-PH" sz="1800">
                <a:sym typeface="Symbol"/>
              </a:rPr>
              <a:t>lasting effect:  higher </a:t>
            </a:r>
            <a:r>
              <a:rPr lang="en-PH" sz="1800" i="1">
                <a:latin typeface="Cambria Math" panose="02040503050406030204" pitchFamily="18" charset="0"/>
                <a:ea typeface="Cambria Math" panose="02040503050406030204" pitchFamily="18" charset="0"/>
                <a:sym typeface="Symbol"/>
              </a:rPr>
              <a:t>P</a:t>
            </a:r>
            <a:endParaRPr lang="en-PH" sz="1800" i="1">
              <a:latin typeface="Cambria Math" panose="02040503050406030204" pitchFamily="18" charset="0"/>
              <a:ea typeface="Cambria Math" panose="02040503050406030204" pitchFamily="18" charset="0"/>
            </a:endParaRPr>
          </a:p>
          <a:p>
            <a:pPr>
              <a:spcBef>
                <a:spcPts val="1800"/>
              </a:spcBef>
            </a:pPr>
            <a:r>
              <a:rPr lang="en-PH" sz="2000"/>
              <a:t>Fiscal stimulus  </a:t>
            </a:r>
            <a:r>
              <a:rPr lang="en-PH" sz="2000">
                <a:sym typeface="Symbol"/>
              </a:rPr>
              <a:t>  </a:t>
            </a:r>
            <a:r>
              <a:rPr lang="en-PH" sz="2000"/>
              <a:t>AD shifts right</a:t>
            </a:r>
          </a:p>
          <a:p>
            <a:pPr lvl="1"/>
            <a:r>
              <a:rPr lang="en-PH" sz="1800"/>
              <a:t>SR:  same as above</a:t>
            </a:r>
          </a:p>
          <a:p>
            <a:pPr lvl="1"/>
            <a:r>
              <a:rPr lang="en-PH" sz="1800"/>
              <a:t>LR:  given </a:t>
            </a:r>
            <a:r>
              <a:rPr lang="en-PH" sz="1800" i="1">
                <a:latin typeface="+mj-lt"/>
              </a:rPr>
              <a:t>MV</a:t>
            </a:r>
            <a:r>
              <a:rPr lang="en-PH" sz="1800"/>
              <a:t>, end to stimulus </a:t>
            </a:r>
            <a:r>
              <a:rPr lang="en-PH" sz="1800">
                <a:sym typeface="Symbol"/>
              </a:rPr>
              <a:t> </a:t>
            </a:r>
            <a:r>
              <a:rPr lang="en-PH" sz="1800" i="1">
                <a:latin typeface="Cambria Math" panose="02040503050406030204" pitchFamily="18" charset="0"/>
                <a:ea typeface="Cambria Math" panose="02040503050406030204" pitchFamily="18" charset="0"/>
                <a:sym typeface="Symbol"/>
              </a:rPr>
              <a:t>P</a:t>
            </a:r>
            <a:r>
              <a:rPr lang="en-PH" sz="1800">
                <a:sym typeface="Symbol"/>
              </a:rPr>
              <a:t>    </a:t>
            </a:r>
            <a:r>
              <a:rPr lang="en-PH" sz="1800" i="1">
                <a:latin typeface="Cambria Math" panose="02040503050406030204" pitchFamily="18" charset="0"/>
                <a:ea typeface="Cambria Math" panose="02040503050406030204" pitchFamily="18" charset="0"/>
                <a:sym typeface="Symbol"/>
              </a:rPr>
              <a:t>Q</a:t>
            </a:r>
            <a:r>
              <a:rPr lang="en-PH" sz="1800">
                <a:sym typeface="Symbol"/>
              </a:rPr>
              <a:t> </a:t>
            </a:r>
          </a:p>
          <a:p>
            <a:pPr lvl="1"/>
            <a:r>
              <a:rPr lang="en-PH" sz="1800">
                <a:sym typeface="Symbol"/>
              </a:rPr>
              <a:t>back to starting point</a:t>
            </a:r>
          </a:p>
          <a:p>
            <a:pPr>
              <a:spcBef>
                <a:spcPts val="1800"/>
              </a:spcBef>
            </a:pPr>
            <a:r>
              <a:rPr lang="en-PH" sz="2000">
                <a:sym typeface="Symbol"/>
              </a:rPr>
              <a:t>In sum</a:t>
            </a:r>
          </a:p>
          <a:p>
            <a:pPr lvl="1"/>
            <a:r>
              <a:rPr lang="en-PH" sz="1800">
                <a:sym typeface="Symbol"/>
              </a:rPr>
              <a:t>effect on output is temporary with either policy</a:t>
            </a:r>
          </a:p>
          <a:p>
            <a:pPr lvl="1"/>
            <a:r>
              <a:rPr lang="en-PH" sz="1800">
                <a:sym typeface="Symbol"/>
              </a:rPr>
              <a:t>effect on prices is lasting with monetary policy</a:t>
            </a:r>
          </a:p>
          <a:p>
            <a:pPr lvl="1"/>
            <a:r>
              <a:rPr lang="en-PH" sz="1800">
                <a:sym typeface="Symbol"/>
              </a:rPr>
              <a:t>effect on prices is temporary with fiscal policy</a:t>
            </a:r>
            <a:endParaRPr lang="en-PH" sz="1800"/>
          </a:p>
        </p:txBody>
      </p:sp>
    </p:spTree>
    <p:extLst>
      <p:ext uri="{BB962C8B-B14F-4D97-AF65-F5344CB8AC3E}">
        <p14:creationId xmlns:p14="http://schemas.microsoft.com/office/powerpoint/2010/main" val="418961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croforasia master" id="{D4E158F6-9A74-4622-8612-BC828E69A1B4}" vid="{F36EFDE2-01DE-4562-BB76-87D5FDBC3AC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BEC952E-E7CD-40AD-BFCB-085933C80C0D}" vid="{2CC43116-F9B7-4B74-8957-A4A458687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macroforasia master</Template>
  <TotalTime>25302</TotalTime>
  <Words>705</Words>
  <Application>Microsoft Office PowerPoint</Application>
  <PresentationFormat>Widescreen</PresentationFormat>
  <Paragraphs>110</Paragraphs>
  <Slides>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Aptos</vt:lpstr>
      <vt:lpstr>Arial</vt:lpstr>
      <vt:lpstr>Arial Narrow</vt:lpstr>
      <vt:lpstr>Calibri</vt:lpstr>
      <vt:lpstr>Cambria Math</vt:lpstr>
      <vt:lpstr>Symbol</vt:lpstr>
      <vt:lpstr>Office Theme</vt:lpstr>
      <vt:lpstr>1_Office Theme</vt:lpstr>
      <vt:lpstr>PowerPoint Presentation</vt:lpstr>
      <vt:lpstr>Macroeconomic Modeling</vt:lpstr>
      <vt:lpstr>Keynesian* model elements</vt:lpstr>
      <vt:lpstr>Macro Models for Internal Balance</vt:lpstr>
      <vt:lpstr>IS-LM: Interest Rate As the Key Monetary Policy Instrument</vt:lpstr>
      <vt:lpstr>Aggregate Demand / Aggregate Supply Model</vt:lpstr>
      <vt:lpstr>Negative AD Shock</vt:lpstr>
      <vt:lpstr>Demand Stimulus Policies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Calla Wiemer</dc:creator>
  <cp:lastModifiedBy>Calla Wiemer</cp:lastModifiedBy>
  <cp:revision>12</cp:revision>
  <dcterms:created xsi:type="dcterms:W3CDTF">2022-09-28T05:03:08Z</dcterms:created>
  <dcterms:modified xsi:type="dcterms:W3CDTF">2024-03-04T09:47:04Z</dcterms:modified>
</cp:coreProperties>
</file>