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9" r:id="rId4"/>
    <p:sldId id="259" r:id="rId5"/>
    <p:sldId id="270" r:id="rId6"/>
    <p:sldId id="271" r:id="rId7"/>
    <p:sldId id="272" r:id="rId8"/>
    <p:sldId id="261" r:id="rId9"/>
    <p:sldId id="273" r:id="rId10"/>
    <p:sldId id="274" r:id="rId11"/>
    <p:sldId id="262" r:id="rId12"/>
    <p:sldId id="266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B4811-1AF7-4B5E-B6BC-451DE6F674A8}" v="63" dt="2024-01-17T07:53:35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7256" autoAdjust="0"/>
  </p:normalViewPr>
  <p:slideViewPr>
    <p:cSldViewPr snapToGrid="0">
      <p:cViewPr varScale="1">
        <p:scale>
          <a:sx n="72" d="100"/>
          <a:sy n="72" d="100"/>
        </p:scale>
        <p:origin x="17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17/01/2024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sources: </a:t>
            </a:r>
          </a:p>
          <a:p>
            <a:r>
              <a:rPr lang="en-US"/>
              <a:t>World Bank World Development Indicators; </a:t>
            </a:r>
          </a:p>
          <a:p>
            <a:r>
              <a:rPr lang="en-US"/>
              <a:t>National Statistics, R.O.C.(Taiwan), https://nstatdb.dgbas.gov.tw/dgbasall/webMain.aspx?k=engmain.</a:t>
            </a:r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36B15-A544-4ECF-93D4-978394121472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679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croforasi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2024.01.18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2680630" y="2315876"/>
            <a:ext cx="6830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of GDP growth in Emerging East Asia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Stabilization policy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GDP comparison across economies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measures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88F29-72BD-DC15-2720-43FA6A72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Shave Based PPP</a:t>
            </a:r>
            <a:endParaRPr lang="en-P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582EA-FF0C-2062-9CED-5DB82D8AA9BC}"/>
              </a:ext>
            </a:extLst>
          </p:cNvPr>
          <p:cNvSpPr txBox="1">
            <a:spLocks/>
          </p:cNvSpPr>
          <p:nvPr/>
        </p:nvSpPr>
        <p:spPr>
          <a:xfrm>
            <a:off x="1981200" y="4586288"/>
            <a:ext cx="8229600" cy="17144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900"/>
              <a:t>“A shave in China:  6 yuan. Just factor in the cost of a shave in the US, and presto! You can find that China has the world's biggest GDP in PPP terms. Because a shave is a shave, right?” (Don Clarke)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5CC72-1DAC-C33C-24BF-4C7FAD31CDC5}"/>
              </a:ext>
            </a:extLst>
          </p:cNvPr>
          <p:cNvSpPr txBox="1"/>
          <p:nvPr/>
        </p:nvSpPr>
        <p:spPr>
          <a:xfrm>
            <a:off x="11742821" y="6074538"/>
            <a:ext cx="4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  <a:endParaRPr lang="en-PH"/>
          </a:p>
        </p:txBody>
      </p:sp>
      <p:pic>
        <p:nvPicPr>
          <p:cNvPr id="6" name="Picture 5" descr="A construction worker cutting a person's hair&#10;&#10;Description automatically generated">
            <a:extLst>
              <a:ext uri="{FF2B5EF4-FFF2-40B4-BE49-F238E27FC236}">
                <a16:creationId xmlns:a16="http://schemas.microsoft.com/office/drawing/2014/main" id="{CAE595A3-F925-8B86-1843-DF570F11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3" y="1155031"/>
            <a:ext cx="4996613" cy="33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DFC67-3B44-32DC-3BD7-724D4D1B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2.2</a:t>
            </a:r>
            <a:br>
              <a:rPr lang="en-US"/>
            </a:br>
            <a:r>
              <a:rPr lang="en-US"/>
              <a:t>GDP per Capita, 2021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863F3-81AC-59AB-4485-B9075D8D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92" y="0"/>
            <a:ext cx="59407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1ED8B-AB0F-A15D-791E-A5A3F78E0B41}"/>
              </a:ext>
            </a:extLst>
          </p:cNvPr>
          <p:cNvSpPr txBox="1"/>
          <p:nvPr/>
        </p:nvSpPr>
        <p:spPr>
          <a:xfrm>
            <a:off x="11742821" y="6074538"/>
            <a:ext cx="4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993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7A413-21EF-C335-AD0B-E5AD1F19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2.1  Human Development Indicators, 2021</a:t>
            </a:r>
            <a:endParaRPr lang="en-P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406CD-7768-DCB1-40A2-9E818DDD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8" y="982364"/>
            <a:ext cx="9367503" cy="5263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F4D0E-5091-3E6E-576B-A8088C420378}"/>
              </a:ext>
            </a:extLst>
          </p:cNvPr>
          <p:cNvSpPr txBox="1"/>
          <p:nvPr/>
        </p:nvSpPr>
        <p:spPr>
          <a:xfrm>
            <a:off x="11742821" y="6074538"/>
            <a:ext cx="4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79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19F58-2A85-94B8-4E0C-A541DD51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2.3  </a:t>
            </a:r>
            <a:br>
              <a:rPr lang="en-US"/>
            </a:br>
            <a:r>
              <a:rPr lang="en-US"/>
              <a:t>Trade Ratios to GDP, 2021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A12DC-586F-4B21-5078-F665FCD7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85" y="0"/>
            <a:ext cx="4340728" cy="6822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6DB1C-79BA-559F-DE87-E62616C257FD}"/>
              </a:ext>
            </a:extLst>
          </p:cNvPr>
          <p:cNvSpPr txBox="1"/>
          <p:nvPr/>
        </p:nvSpPr>
        <p:spPr>
          <a:xfrm>
            <a:off x="11742821" y="6074538"/>
            <a:ext cx="4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39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04F9E8-5A69-F191-6D1C-BD532622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45820"/>
            <a:ext cx="6281057" cy="784359"/>
          </a:xfrm>
        </p:spPr>
        <p:txBody>
          <a:bodyPr/>
          <a:lstStyle/>
          <a:p>
            <a:r>
              <a:rPr lang="en-US"/>
              <a:t>Chart 2.4  International Investment Position, 2021</a:t>
            </a:r>
            <a:endParaRPr lang="en-P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ACEC2-7873-F36A-ED43-5CCFEA20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3" y="2181226"/>
            <a:ext cx="5246036" cy="3271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EA7AC-9C66-25DB-BE2C-E745E62C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23" y="21757"/>
            <a:ext cx="5246036" cy="6261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C63E5-3D88-207C-414B-63B30C26ED05}"/>
              </a:ext>
            </a:extLst>
          </p:cNvPr>
          <p:cNvSpPr txBox="1"/>
          <p:nvPr/>
        </p:nvSpPr>
        <p:spPr>
          <a:xfrm>
            <a:off x="11742821" y="6074538"/>
            <a:ext cx="4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14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66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1125AA-931F-0709-B2AB-3013FFB0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7874"/>
            <a:ext cx="11862545" cy="477055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Framework for Analyzing Macro Stability &amp; Policy</a:t>
            </a:r>
            <a:endParaRPr lang="en-PH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36A637-AA64-9190-78E5-97C5E303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1" y="1187199"/>
            <a:ext cx="3625412" cy="4483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9FC2D-A6CE-678F-893C-43732AD6C713}"/>
              </a:ext>
            </a:extLst>
          </p:cNvPr>
          <p:cNvSpPr txBox="1"/>
          <p:nvPr/>
        </p:nvSpPr>
        <p:spPr>
          <a:xfrm>
            <a:off x="4896777" y="1365605"/>
            <a:ext cx="71247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internal &amp; external balance matter for macroeconomic stability.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 rate &amp; interest rate work in tandem as policy instruments.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space is constrained.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fiscal policy:  debt sustainability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monetary policy:  global capital flows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PH" sz="2400">
              <a:solidFill>
                <a:prstClr val="black"/>
              </a:solidFill>
              <a:latin typeface="Calibri" panose="020F0502020204030204"/>
            </a:endParaRPr>
          </a:p>
          <a:p>
            <a:pPr marL="5778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PH" sz="2400">
              <a:solidFill>
                <a:prstClr val="black"/>
              </a:solidFill>
              <a:latin typeface="Calibri" panose="020F0502020204030204"/>
            </a:endParaRPr>
          </a:p>
          <a:p>
            <a:pPr marL="5778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PH" sz="2400">
                <a:solidFill>
                  <a:prstClr val="black"/>
                </a:solidFill>
                <a:highlight>
                  <a:srgbClr val="F389A6"/>
                </a:highlight>
                <a:latin typeface="Calibri" panose="020F0502020204030204"/>
              </a:rPr>
              <a:t>Very different from the US textbook approach.  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C43173-999C-2567-7C27-B91DB162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1" y="5759514"/>
            <a:ext cx="1363159" cy="232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270B6-66E7-7AB7-23B3-0FA11382057C}"/>
              </a:ext>
            </a:extLst>
          </p:cNvPr>
          <p:cNvSpPr txBox="1"/>
          <p:nvPr/>
        </p:nvSpPr>
        <p:spPr>
          <a:xfrm flipH="1">
            <a:off x="608803" y="5992283"/>
            <a:ext cx="286129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see:  </a:t>
            </a:r>
            <a:r>
              <a:rPr kumimoji="0" lang="en-P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macroforasia.com</a:t>
            </a:r>
            <a:endParaRPr kumimoji="0" lang="en-P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60DAA-BE16-47A9-C449-D1689D2202E3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12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C726F-0E54-3BBB-397D-5924709D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1.2  GDP Growth Rates Superimposed, 1961-2022</a:t>
            </a:r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97DA0-D9F6-932B-A766-F6212E4E295C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80C4A-784D-D424-D176-FAA98D11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5" y="1067257"/>
            <a:ext cx="10645789" cy="47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EB373E-29F4-81C7-8C79-8424141F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1885022" cy="477055"/>
          </a:xfrm>
        </p:spPr>
        <p:txBody>
          <a:bodyPr/>
          <a:lstStyle/>
          <a:p>
            <a:r>
              <a:rPr lang="en-US"/>
              <a:t>Chart 10.2  Philippine Growth in Regional Context, 1961-2022 </a:t>
            </a:r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08EC2-A4ED-E0B3-DEE6-E720488AAA71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AB577-CF2F-7C49-F1DB-0BD4B8E83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7" y="982157"/>
            <a:ext cx="10441846" cy="48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E162F-EFAA-9A77-C852-5D593B72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GDP, China &amp; ASEAN 5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452D3-4021-F9C5-ED1D-D3997C5D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36095"/>
            <a:ext cx="7135005" cy="6292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52BC3-8D3F-35BC-7794-1745972B0492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212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99076A-564C-3C3F-1C61-F7541BF3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 Policy Goal:  To Damp Fluctuations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312FB4-AE88-4C82-7BC3-5B397FAFBD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337" y="1100138"/>
                <a:ext cx="7167532" cy="5085608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/>
                  <a:t>Why are fluctuations bad?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/>
                  <a:t>Recognizing potential growth and output gaps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/>
                  <a:t>Growth accounting</a:t>
                </a: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𝑇𝐹𝑃</m:t>
                    </m:r>
                    <m:r>
                      <a:rPr lang="en-US" sz="2400" i="1">
                        <a:latin typeface="Cambria Math"/>
                      </a:rPr>
                      <m:t> + 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·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+ 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·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/>
              </a:p>
              <a:p>
                <a:pPr marL="411480" lvl="1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/>
              </a:p>
              <a:p>
                <a:pPr marL="114300" indent="0">
                  <a:spcAft>
                    <a:spcPts val="1800"/>
                  </a:spcAft>
                  <a:buFont typeface="Arial" panose="020B0604020202020204" pitchFamily="34" charset="0"/>
                  <a:buNone/>
                </a:pPr>
                <a:endParaRPr lang="en-US"/>
              </a:p>
              <a:p>
                <a:pPr>
                  <a:spcBef>
                    <a:spcPts val="1800"/>
                  </a:spcBef>
                </a:pPr>
                <a:r>
                  <a:rPr lang="en-US" sz="2400"/>
                  <a:t>Policy reality is ad hoc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312FB4-AE88-4C82-7BC3-5B397FAFB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7" y="1100138"/>
                <a:ext cx="7167532" cy="5085608"/>
              </a:xfrm>
              <a:prstGeom prst="rect">
                <a:avLst/>
              </a:prstGeom>
              <a:blipFill>
                <a:blip r:embed="rId2"/>
                <a:stretch>
                  <a:fillRect l="-1105" t="-227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77D2B-649F-CC99-B94B-1173F1A35038}"/>
                  </a:ext>
                </a:extLst>
              </p:cNvPr>
              <p:cNvSpPr txBox="1"/>
              <p:nvPr/>
            </p:nvSpPr>
            <p:spPr>
              <a:xfrm>
                <a:off x="3321613" y="3150039"/>
                <a:ext cx="4430870" cy="216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effectLst/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b="0">
                    <a:effectLst/>
                    <a:latin typeface="+mn-lt"/>
                  </a:rPr>
                  <a:t> = output growth rate</a:t>
                </a:r>
              </a:p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b="0" i="1">
                        <a:effectLst/>
                        <a:latin typeface="Cambria Math"/>
                      </a:rPr>
                      <m:t>𝑇𝐹𝑃</m:t>
                    </m:r>
                  </m:oMath>
                </a14:m>
                <a:r>
                  <a:rPr lang="en-US" sz="1800" b="0">
                    <a:effectLst/>
                    <a:latin typeface="+mn-lt"/>
                  </a:rPr>
                  <a:t> = total factor productivity growth rate</a:t>
                </a:r>
              </a:p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effectLst/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1800" b="0">
                    <a:effectLst/>
                    <a:latin typeface="+mn-lt"/>
                  </a:rPr>
                  <a:t> = capital growth rate</a:t>
                </a:r>
              </a:p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effectLst/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1800" b="0">
                    <a:effectLst/>
                    <a:latin typeface="+mn-lt"/>
                  </a:rPr>
                  <a:t> = labor growth rate</a:t>
                </a:r>
              </a:p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b="0" i="1">
                        <a:effectLst/>
                        <a:latin typeface="Cambria Math"/>
                      </a:rPr>
                      <m:t>𝜋</m:t>
                    </m:r>
                  </m:oMath>
                </a14:m>
                <a:r>
                  <a:rPr lang="en-US" sz="1800" b="0">
                    <a:effectLst/>
                    <a:latin typeface="+mn-lt"/>
                  </a:rPr>
                  <a:t> = profit rate</a:t>
                </a:r>
              </a:p>
              <a:p>
                <a:pPr marL="0" lvl="3" algn="l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b="0" i="1">
                        <a:effectLst/>
                        <a:latin typeface="Cambria Math"/>
                      </a:rPr>
                      <m:t>𝑤</m:t>
                    </m:r>
                  </m:oMath>
                </a14:m>
                <a:r>
                  <a:rPr lang="en-US" sz="1800" b="0">
                    <a:effectLst/>
                    <a:latin typeface="+mn-lt"/>
                  </a:rPr>
                  <a:t> = wage rate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77D2B-649F-CC99-B94B-1173F1A3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613" y="3150039"/>
                <a:ext cx="4430870" cy="2165016"/>
              </a:xfrm>
              <a:prstGeom prst="rect">
                <a:avLst/>
              </a:prstGeom>
              <a:blipFill>
                <a:blip r:embed="rId3"/>
                <a:stretch>
                  <a:fillRect t="-1127" b="-366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35A0BA0-71D4-FEBE-68F0-096AFDA7089B}"/>
              </a:ext>
            </a:extLst>
          </p:cNvPr>
          <p:cNvSpPr txBox="1"/>
          <p:nvPr/>
        </p:nvSpPr>
        <p:spPr>
          <a:xfrm>
            <a:off x="8563195" y="3860112"/>
            <a:ext cx="24033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>
                <a:effectLst/>
                <a:latin typeface="+mn-lt"/>
              </a:rPr>
              <a:t>Perspiration/Inspiration</a:t>
            </a:r>
          </a:p>
          <a:p>
            <a:pPr algn="ctr">
              <a:buNone/>
            </a:pPr>
            <a:r>
              <a:rPr lang="en-US" sz="1800" b="0">
                <a:effectLst/>
                <a:latin typeface="+mn-lt"/>
              </a:rPr>
              <a:t>Controversy</a:t>
            </a:r>
          </a:p>
          <a:p>
            <a:pPr algn="ctr">
              <a:buNone/>
            </a:pPr>
            <a:r>
              <a:rPr lang="en-US" sz="1800" b="0">
                <a:effectLst/>
                <a:latin typeface="+mn-lt"/>
              </a:rPr>
              <a:t>for Emerging East Asia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91FA4-12EC-5494-09AB-350F08FFC4BF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98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18B2F-EC1D-4C99-C758-B817D94E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Stabilization Policy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A88B35-5607-959D-CA6B-5D241FF0363D}"/>
              </a:ext>
            </a:extLst>
          </p:cNvPr>
          <p:cNvSpPr txBox="1">
            <a:spLocks/>
          </p:cNvSpPr>
          <p:nvPr/>
        </p:nvSpPr>
        <p:spPr>
          <a:xfrm>
            <a:off x="1544843" y="944723"/>
            <a:ext cx="9385093" cy="53132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sz="2400"/>
              <a:t>Goals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000"/>
              <a:t>growth at potential with prices low and stable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000"/>
              <a:t>external balance</a:t>
            </a:r>
          </a:p>
          <a:p>
            <a:pPr>
              <a:spcBef>
                <a:spcPts val="2400"/>
              </a:spcBef>
            </a:pPr>
            <a:r>
              <a:rPr lang="en-US" sz="2400"/>
              <a:t>Monetary policy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000"/>
              <a:t>money &amp; the real economy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000"/>
              <a:t>mechanisms</a:t>
            </a:r>
          </a:p>
          <a:p>
            <a:pPr lvl="2">
              <a:buClr>
                <a:schemeClr val="accent1"/>
              </a:buClr>
            </a:pPr>
            <a:r>
              <a:rPr lang="en-US" sz="1800"/>
              <a:t>U.S.:  Fed intervention in the inter-bank market … interest rate focus</a:t>
            </a:r>
          </a:p>
          <a:p>
            <a:pPr lvl="2">
              <a:buClr>
                <a:schemeClr val="accent1"/>
              </a:buClr>
            </a:pPr>
            <a:r>
              <a:rPr lang="en-US" sz="1800"/>
              <a:t>Emerging East Asia:  exchange rate management to varying degrees</a:t>
            </a:r>
          </a:p>
          <a:p>
            <a:pPr lvl="1">
              <a:buClr>
                <a:schemeClr val="accent1"/>
              </a:buClr>
            </a:pPr>
            <a:r>
              <a:rPr lang="en-US" sz="2000"/>
              <a:t>capital flow constraints</a:t>
            </a:r>
          </a:p>
          <a:p>
            <a:pPr>
              <a:spcBef>
                <a:spcPts val="2400"/>
              </a:spcBef>
            </a:pPr>
            <a:r>
              <a:rPr lang="en-US" sz="2400"/>
              <a:t>Fiscal policy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800"/>
              <a:t>political process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800"/>
              <a:t>skewness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800"/>
              <a:t>debt constraints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5A634-02FF-6CAA-F819-39B2E718953D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8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18B13-CAE4-5F28-EE3C-FD67D131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2.1  Shares in Regional GDP, 1970 &amp; 2020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70D5F-1B9D-488A-2C96-59896DC76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7" y="1110343"/>
            <a:ext cx="11812026" cy="4637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FD020-39F0-79A0-1B10-5D53A25CEC46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1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9E8E77-ED3B-1D1A-FA0F-A8BE4316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GDP Comparison across Economies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84DB8-6D6F-0A81-423E-74D84BCBCB4C}"/>
              </a:ext>
            </a:extLst>
          </p:cNvPr>
          <p:cNvSpPr txBox="1">
            <a:spLocks/>
          </p:cNvSpPr>
          <p:nvPr/>
        </p:nvSpPr>
        <p:spPr>
          <a:xfrm>
            <a:off x="1872283" y="1345332"/>
            <a:ext cx="7643192" cy="4608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Units of measure (currencies) differ</a:t>
            </a:r>
          </a:p>
          <a:p>
            <a:pPr>
              <a:spcBef>
                <a:spcPts val="1800"/>
              </a:spcBef>
            </a:pPr>
            <a:r>
              <a:rPr lang="en-US" sz="2400"/>
              <a:t>Exchange rate conversion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easy, but …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exchange rates fluctuate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distortion from government intervention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based on traded goods</a:t>
            </a:r>
          </a:p>
          <a:p>
            <a:pPr>
              <a:spcBef>
                <a:spcPts val="1800"/>
              </a:spcBef>
            </a:pPr>
            <a:r>
              <a:rPr lang="en-US" sz="2400"/>
              <a:t>Purchasing power parity (PPP)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traded vs non-trade goods prices differ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price a basket to infer exchange ratios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727D8-C23C-DE70-5347-64E61E17DBB8}"/>
              </a:ext>
            </a:extLst>
          </p:cNvPr>
          <p:cNvSpPr txBox="1"/>
          <p:nvPr/>
        </p:nvSpPr>
        <p:spPr>
          <a:xfrm>
            <a:off x="11890314" y="6074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068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329</TotalTime>
  <Words>435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Arial Narrow</vt:lpstr>
      <vt:lpstr>Calibri</vt:lpstr>
      <vt:lpstr>Calibri Light</vt:lpstr>
      <vt:lpstr>Cambria Math</vt:lpstr>
      <vt:lpstr>Office Theme</vt:lpstr>
      <vt:lpstr>PowerPoint Presentation</vt:lpstr>
      <vt:lpstr>Framework for Analyzing Macro Stability &amp; Policy</vt:lpstr>
      <vt:lpstr>Chart 1.2  GDP Growth Rates Superimposed, 1961-2022</vt:lpstr>
      <vt:lpstr>Chart 10.2  Philippine Growth in Regional Context, 1961-2022 </vt:lpstr>
      <vt:lpstr>GDP, China &amp; ASEAN 5</vt:lpstr>
      <vt:lpstr>Macro Policy Goal:  To Damp Fluctuations</vt:lpstr>
      <vt:lpstr>Stabilization Policy</vt:lpstr>
      <vt:lpstr>Chart 2.1  Shares in Regional GDP, 1970 &amp; 2020</vt:lpstr>
      <vt:lpstr>GDP Comparison across Economies</vt:lpstr>
      <vt:lpstr>Shave Based PPP</vt:lpstr>
      <vt:lpstr>Chart 2.2 GDP per Capita, 2021</vt:lpstr>
      <vt:lpstr>Table 2.1  Human Development Indicators, 2021</vt:lpstr>
      <vt:lpstr>Chart 2.3   Trade Ratios to GDP, 2021</vt:lpstr>
      <vt:lpstr>Chart 2.4  International Investment Position,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4</cp:revision>
  <dcterms:created xsi:type="dcterms:W3CDTF">2022-09-28T05:03:08Z</dcterms:created>
  <dcterms:modified xsi:type="dcterms:W3CDTF">2024-01-17T11:19:22Z</dcterms:modified>
</cp:coreProperties>
</file>