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256" r:id="rId3"/>
    <p:sldId id="299" r:id="rId4"/>
    <p:sldId id="265" r:id="rId5"/>
    <p:sldId id="302" r:id="rId6"/>
    <p:sldId id="3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DBA"/>
    <a:srgbClr val="DBD8F4"/>
    <a:srgbClr val="CCCCFF"/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5995" autoAdjust="0"/>
  </p:normalViewPr>
  <p:slideViewPr>
    <p:cSldViewPr snapToGrid="0">
      <p:cViewPr varScale="1">
        <p:scale>
          <a:sx n="92" d="100"/>
          <a:sy n="92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CB047556-5A31-437F-9B13-EE5DEB82A79E}"/>
    <pc:docChg chg="delSld modSld">
      <pc:chgData name="Calla Wiemer" userId="77eb88967580a5cd" providerId="LiveId" clId="{CB047556-5A31-437F-9B13-EE5DEB82A79E}" dt="2024-04-11T08:58:29.296" v="6" actId="1076"/>
      <pc:docMkLst>
        <pc:docMk/>
      </pc:docMkLst>
      <pc:sldChg chg="modSp mod">
        <pc:chgData name="Calla Wiemer" userId="77eb88967580a5cd" providerId="LiveId" clId="{CB047556-5A31-437F-9B13-EE5DEB82A79E}" dt="2024-04-11T08:58:29.296" v="6" actId="1076"/>
        <pc:sldMkLst>
          <pc:docMk/>
          <pc:sldMk cId="1267415441" sldId="256"/>
        </pc:sldMkLst>
        <pc:spChg chg="mod">
          <ac:chgData name="Calla Wiemer" userId="77eb88967580a5cd" providerId="LiveId" clId="{CB047556-5A31-437F-9B13-EE5DEB82A79E}" dt="2024-04-11T08:58:29.296" v="6" actId="1076"/>
          <ac:spMkLst>
            <pc:docMk/>
            <pc:sldMk cId="1267415441" sldId="256"/>
            <ac:spMk id="3" creationId="{5FF44647-6B5E-9887-2DDE-E2F0A63014C9}"/>
          </ac:spMkLst>
        </pc:spChg>
      </pc:sldChg>
      <pc:sldChg chg="del">
        <pc:chgData name="Calla Wiemer" userId="77eb88967580a5cd" providerId="LiveId" clId="{CB047556-5A31-437F-9B13-EE5DEB82A79E}" dt="2024-04-11T07:29:56.781" v="3" actId="47"/>
        <pc:sldMkLst>
          <pc:docMk/>
          <pc:sldMk cId="1154585478" sldId="270"/>
        </pc:sldMkLst>
      </pc:sldChg>
      <pc:sldChg chg="del">
        <pc:chgData name="Calla Wiemer" userId="77eb88967580a5cd" providerId="LiveId" clId="{CB047556-5A31-437F-9B13-EE5DEB82A79E}" dt="2024-04-11T07:29:53.871" v="0" actId="47"/>
        <pc:sldMkLst>
          <pc:docMk/>
          <pc:sldMk cId="540078529" sldId="271"/>
        </pc:sldMkLst>
      </pc:sldChg>
      <pc:sldChg chg="del">
        <pc:chgData name="Calla Wiemer" userId="77eb88967580a5cd" providerId="LiveId" clId="{CB047556-5A31-437F-9B13-EE5DEB82A79E}" dt="2024-04-11T07:29:55.290" v="2" actId="47"/>
        <pc:sldMkLst>
          <pc:docMk/>
          <pc:sldMk cId="1120791907" sldId="273"/>
        </pc:sldMkLst>
      </pc:sldChg>
      <pc:sldChg chg="del">
        <pc:chgData name="Calla Wiemer" userId="77eb88967580a5cd" providerId="LiveId" clId="{CB047556-5A31-437F-9B13-EE5DEB82A79E}" dt="2024-04-11T07:29:54.586" v="1" actId="47"/>
        <pc:sldMkLst>
          <pc:docMk/>
          <pc:sldMk cId="3304440999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11/04/2024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2024.04.15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4831768" y="2582153"/>
            <a:ext cx="252845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Homework #6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Sterilization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2BB870-A6AE-921B-97D2-C469A0F1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1" y="177874"/>
            <a:ext cx="11862083" cy="477055"/>
          </a:xfrm>
        </p:spPr>
        <p:txBody>
          <a:bodyPr/>
          <a:lstStyle/>
          <a:p>
            <a:r>
              <a:rPr lang="en-US"/>
              <a:t>External vs internal balancing needs at odds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E0BA59-9798-33CF-4D29-05DE55813A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888" y="1150211"/>
            <a:ext cx="10727473" cy="5027565"/>
          </a:xfrm>
        </p:spPr>
        <p:txBody>
          <a:bodyPr/>
          <a:lstStyle/>
          <a:p>
            <a:r>
              <a:rPr lang="en-US" sz="2000"/>
              <a:t>Suppose: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there’s a credit shock to the balance of payments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>
                <a:ea typeface="Cambria Math" panose="02040503050406030204" pitchFamily="18" charset="0"/>
              </a:rPr>
              <a:t>⇒ </a:t>
            </a:r>
            <a:r>
              <a:rPr lang="en-US"/>
              <a:t>currency appreciation makes tradables uncompetitive [EXTERNAL IMBALANCE]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>
                <a:ea typeface="Cambria Math" panose="02040503050406030204" pitchFamily="18" charset="0"/>
              </a:rPr>
              <a:t>⇒ </a:t>
            </a:r>
            <a:r>
              <a:rPr lang="en-US"/>
              <a:t>central bank leans against appreciation by buying forex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>
                <a:ea typeface="Cambria Math" panose="02040503050406030204" pitchFamily="18" charset="0"/>
              </a:rPr>
              <a:t>⇒ external balance preserved</a:t>
            </a:r>
          </a:p>
          <a:p>
            <a:pPr marL="285750" lvl="1" indent="-285750">
              <a:spcBef>
                <a:spcPts val="2400"/>
              </a:spcBef>
            </a:pPr>
            <a:r>
              <a:rPr lang="en-US" sz="2000">
                <a:ea typeface="Cambria Math" panose="02040503050406030204" pitchFamily="18" charset="0"/>
              </a:rPr>
              <a:t>However, suppose further: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>
                <a:ea typeface="Cambria Math" panose="02040503050406030204" pitchFamily="18" charset="0"/>
              </a:rPr>
              <a:t>the economy was already growing at potential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⇒ </a:t>
            </a:r>
            <a:r>
              <a:rPr lang="en-US">
                <a:ea typeface="Cambria Math" panose="02040503050406030204" pitchFamily="18" charset="0"/>
              </a:rPr>
              <a:t>central bank forex purchase causes stimulus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⇒ </a:t>
            </a:r>
            <a:r>
              <a:rPr lang="en-US">
                <a:ea typeface="Cambria Math" panose="02040503050406030204" pitchFamily="18" charset="0"/>
              </a:rPr>
              <a:t>inflation heats up [INTERNAL IMBALANCE]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>
                <a:ea typeface="Cambria Math" panose="02040503050406030204" pitchFamily="18" charset="0"/>
              </a:rPr>
              <a:t>⇒ central bank counters by selling government bonds</a:t>
            </a:r>
          </a:p>
          <a:p>
            <a:pPr marL="285750" lvl="2" indent="-285750">
              <a:spcBef>
                <a:spcPts val="2400"/>
              </a:spcBef>
            </a:pPr>
            <a:r>
              <a:rPr lang="en-US" sz="2000">
                <a:ea typeface="Cambria Math" panose="02040503050406030204" pitchFamily="18" charset="0"/>
              </a:rPr>
              <a:t>In sum:  the central bank </a:t>
            </a:r>
            <a:r>
              <a:rPr lang="en-US" sz="2000" b="1" i="1">
                <a:ea typeface="Cambria Math" panose="02040503050406030204" pitchFamily="18" charset="0"/>
              </a:rPr>
              <a:t>sterilized</a:t>
            </a:r>
            <a:r>
              <a:rPr lang="en-US" sz="2000">
                <a:ea typeface="Cambria Math" panose="02040503050406030204" pitchFamily="18" charset="0"/>
              </a:rPr>
              <a:t> a forex purchase by selling government bonds.</a:t>
            </a:r>
          </a:p>
          <a:p>
            <a:pPr marL="285750" lvl="2" indent="-285750">
              <a:spcBef>
                <a:spcPts val="2400"/>
              </a:spcBef>
            </a:pPr>
            <a:r>
              <a:rPr lang="en-US" sz="2000">
                <a:ea typeface="Cambria Math" panose="02040503050406030204" pitchFamily="18" charset="0"/>
              </a:rPr>
              <a:t>Recall from Box 8.3 that this blocks the adjustment mechanism in the balance of payments ...</a:t>
            </a:r>
          </a:p>
          <a:p>
            <a:pPr marL="457200" lvl="2" indent="0">
              <a:spcBef>
                <a:spcPts val="600"/>
              </a:spcBef>
              <a:buNone/>
            </a:pPr>
            <a:endParaRPr lang="en-US">
              <a:ea typeface="Cambria Math" panose="02040503050406030204" pitchFamily="18" charset="0"/>
            </a:endParaRPr>
          </a:p>
          <a:p>
            <a:pPr marL="457200" lvl="2" indent="0">
              <a:spcBef>
                <a:spcPts val="600"/>
              </a:spcBef>
              <a:buNone/>
            </a:pPr>
            <a:endParaRPr lang="en-US"/>
          </a:p>
          <a:p>
            <a:pPr marL="457200" lvl="1" indent="0">
              <a:buNone/>
            </a:pPr>
            <a:endParaRPr lang="en-US"/>
          </a:p>
          <a:p>
            <a:pPr lvl="1"/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252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F2E272-8212-5E76-1130-2DF23A9D6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11.1  Sterilization under a Fixed Exchange Rate</a:t>
            </a:r>
            <a:br>
              <a:rPr lang="en-US"/>
            </a:br>
            <a:r>
              <a:rPr lang="en-US" sz="1800"/>
              <a:t>Box 8.3 revisited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8FE828-73B0-1C80-1073-313B7DDDF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848" y="863282"/>
            <a:ext cx="8734304" cy="59947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4581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CA9F2BE-8EE7-C624-B75C-FCFEB3BF3F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32" y="1039374"/>
            <a:ext cx="10959935" cy="5015061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Two cases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000"/>
              <a:t>a fundamental misalignment in the balance of payments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/>
              <a:t>sterilization blocks the rebalancing process of </a:t>
            </a:r>
            <a:r>
              <a:rPr lang="en-US">
                <a:sym typeface="Symbol" panose="05050102010706020507" pitchFamily="18" charset="2"/>
              </a:rPr>
              <a:t>PQ </a:t>
            </a: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US">
                <a:sym typeface="Symbol" panose="05050102010706020507" pitchFamily="18" charset="2"/>
              </a:rPr>
              <a:t>X, M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>
                <a:latin typeface="Cambria Math" panose="02040503050406030204" pitchFamily="18" charset="0"/>
                <a:ea typeface="Cambria Math" panose="02040503050406030204" pitchFamily="18" charset="0"/>
              </a:rPr>
              <a:t>⇒ </a:t>
            </a:r>
            <a:r>
              <a:rPr lang="en-US"/>
              <a:t>central bank must perpetually intervene</a:t>
            </a:r>
          </a:p>
          <a:p>
            <a:pPr lvl="2"/>
            <a:r>
              <a:rPr lang="en-US"/>
              <a:t>selling forex?  … finite forex</a:t>
            </a:r>
          </a:p>
          <a:p>
            <a:pPr lvl="2"/>
            <a:r>
              <a:rPr lang="en-US"/>
              <a:t>buying forex? … sell government bonds to sterilize, but bonds also finite</a:t>
            </a:r>
          </a:p>
          <a:p>
            <a:pPr marL="914400" lvl="2" indent="0">
              <a:buNone/>
              <a:tabLst>
                <a:tab pos="2452688" algn="l"/>
              </a:tabLst>
            </a:pPr>
            <a:r>
              <a:rPr lang="en-US"/>
              <a:t>	… sell central bank bills … but interest on CB bills &gt; on low-risk forex assets</a:t>
            </a:r>
          </a:p>
          <a:p>
            <a:pPr marL="914400" lvl="2" indent="0">
              <a:buNone/>
              <a:tabLst>
                <a:tab pos="2452688" algn="l"/>
              </a:tabLst>
            </a:pPr>
            <a:r>
              <a:rPr lang="en-US"/>
              <a:t>	… speculators enter the market compounding the imbalance … impose capital controls</a:t>
            </a:r>
          </a:p>
          <a:p>
            <a:pPr marL="914400" lvl="2" indent="0">
              <a:buNone/>
              <a:tabLst>
                <a:tab pos="2452688" algn="l"/>
              </a:tabLst>
            </a:pPr>
            <a:r>
              <a:rPr lang="en-US"/>
              <a:t>	… ultimately unsustainable</a:t>
            </a:r>
          </a:p>
          <a:p>
            <a:pPr marL="457200" indent="-457200">
              <a:spcBef>
                <a:spcPts val="5400"/>
              </a:spcBef>
              <a:buFont typeface="+mj-lt"/>
              <a:buAutoNum type="arabicParenR"/>
            </a:pPr>
            <a:r>
              <a:rPr lang="en-US" sz="2000"/>
              <a:t>a transitory shock to the balance of payments</a:t>
            </a:r>
          </a:p>
          <a:p>
            <a:pPr marL="457200" lvl="1" indent="0">
              <a:buNone/>
            </a:pPr>
            <a:r>
              <a:rPr lang="en-PH"/>
              <a:t>central bank transactions to be reversed</a:t>
            </a:r>
          </a:p>
          <a:p>
            <a:pPr marL="457200" lvl="1" indent="0">
              <a:buNone/>
            </a:pPr>
            <a:r>
              <a:rPr lang="en-PH"/>
              <a:t>… speculation not induced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01FD5B-4CE6-1C96-B1D4-6985F1F6A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Sterilization viability</a:t>
            </a:r>
            <a:endParaRPr lang="en-PH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AF1049-2450-A6AD-3980-B60BBB3635F5}"/>
              </a:ext>
            </a:extLst>
          </p:cNvPr>
          <p:cNvSpPr txBox="1"/>
          <p:nvPr/>
        </p:nvSpPr>
        <p:spPr>
          <a:xfrm>
            <a:off x="9573433" y="3905460"/>
            <a:ext cx="95731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/>
              <a:t>China</a:t>
            </a:r>
          </a:p>
          <a:p>
            <a:pPr algn="ctr"/>
            <a:r>
              <a:rPr lang="en-US"/>
              <a:t>2007-08</a:t>
            </a:r>
            <a:endParaRPr lang="en-PH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9CE598-86FF-0731-D364-2C5435331D29}"/>
              </a:ext>
            </a:extLst>
          </p:cNvPr>
          <p:cNvSpPr txBox="1"/>
          <p:nvPr/>
        </p:nvSpPr>
        <p:spPr>
          <a:xfrm>
            <a:off x="5021667" y="5408104"/>
            <a:ext cx="11913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/>
              <a:t>Indonesia</a:t>
            </a:r>
          </a:p>
          <a:p>
            <a:pPr algn="ctr"/>
            <a:r>
              <a:rPr lang="en-US"/>
              <a:t>2009-2010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53751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FBED05-B9A3-62AC-8A34-640E998E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2-Dimensional Balancing Requires 2 Policy Arms</a:t>
            </a:r>
            <a:endParaRPr lang="en-PH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4C35F3-379F-45A9-33D6-8AB920F7CCEC}"/>
              </a:ext>
            </a:extLst>
          </p:cNvPr>
          <p:cNvSpPr txBox="1">
            <a:spLocks/>
          </p:cNvSpPr>
          <p:nvPr/>
        </p:nvSpPr>
        <p:spPr>
          <a:xfrm>
            <a:off x="1596256" y="1532591"/>
            <a:ext cx="9353129" cy="40876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Stabilization policy goals</a:t>
            </a:r>
            <a:endParaRPr lang="en-PH" sz="2000"/>
          </a:p>
          <a:p>
            <a:pPr lvl="1">
              <a:spcBef>
                <a:spcPts val="1200"/>
              </a:spcBef>
            </a:pPr>
            <a:r>
              <a:rPr lang="en-PH" sz="1800"/>
              <a:t>internal balance: growth at potential with inflation low and stable</a:t>
            </a:r>
          </a:p>
          <a:p>
            <a:pPr lvl="1">
              <a:spcBef>
                <a:spcPts val="1200"/>
              </a:spcBef>
            </a:pPr>
            <a:r>
              <a:rPr lang="en-PH" sz="1800"/>
              <a:t>external balance: balance of payments sustainability</a:t>
            </a:r>
          </a:p>
          <a:p>
            <a:pPr>
              <a:spcBef>
                <a:spcPts val="3000"/>
              </a:spcBef>
            </a:pPr>
            <a:r>
              <a:rPr lang="en-PH" sz="2000"/>
              <a:t>Policy arms</a:t>
            </a:r>
          </a:p>
          <a:p>
            <a:pPr lvl="1">
              <a:spcBef>
                <a:spcPts val="2400"/>
              </a:spcBef>
            </a:pPr>
            <a:r>
              <a:rPr lang="en-PH" sz="1800"/>
              <a:t>monetary policy 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en-PH" sz="1800"/>
              <a:t>	exchange rate intervention to address external imbalance acts on internal balance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PH" sz="1800"/>
              <a:t>	sterilization is a temporary stopgap</a:t>
            </a:r>
          </a:p>
          <a:p>
            <a:pPr lvl="1">
              <a:spcBef>
                <a:spcPts val="2400"/>
              </a:spcBef>
            </a:pPr>
            <a:r>
              <a:rPr lang="en-PH" sz="1800"/>
              <a:t>fiscal policy</a:t>
            </a:r>
          </a:p>
          <a:p>
            <a:pPr lvl="1"/>
            <a:endParaRPr lang="en-PH" sz="20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326FCD-6868-0C8C-7D2F-4900205740F2}"/>
              </a:ext>
            </a:extLst>
          </p:cNvPr>
          <p:cNvSpPr txBox="1"/>
          <p:nvPr/>
        </p:nvSpPr>
        <p:spPr>
          <a:xfrm>
            <a:off x="3936379" y="3576403"/>
            <a:ext cx="4672882" cy="531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50000"/>
              </a:lnSpc>
              <a:tabLst>
                <a:tab pos="2576513" algn="l"/>
              </a:tabLst>
            </a:pPr>
            <a:r>
              <a:rPr lang="en-PH">
                <a:sym typeface="Symbol" panose="05050102010706020507" pitchFamily="18" charset="2"/>
              </a:rPr>
              <a:t> exchange rate instrument	</a:t>
            </a:r>
          </a:p>
          <a:p>
            <a:pPr>
              <a:lnSpc>
                <a:spcPct val="50000"/>
              </a:lnSpc>
              <a:tabLst>
                <a:tab pos="2576513" algn="l"/>
              </a:tabLst>
            </a:pPr>
            <a:r>
              <a:rPr lang="en-PH">
                <a:sym typeface="Symbol" panose="05050102010706020507" pitchFamily="18" charset="2"/>
              </a:rPr>
              <a:t>	 (not independent)</a:t>
            </a:r>
          </a:p>
          <a:p>
            <a:pPr>
              <a:lnSpc>
                <a:spcPct val="50000"/>
              </a:lnSpc>
              <a:tabLst>
                <a:tab pos="2576513" algn="l"/>
              </a:tabLst>
            </a:pPr>
            <a:r>
              <a:rPr lang="en-PH">
                <a:sym typeface="Symbol" panose="05050102010706020507" pitchFamily="18" charset="2"/>
              </a:rPr>
              <a:t> interest rate instrument	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63142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44683</TotalTime>
  <Words>310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Arial</vt:lpstr>
      <vt:lpstr>Arial Narrow</vt:lpstr>
      <vt:lpstr>Calibri</vt:lpstr>
      <vt:lpstr>Cambria Math</vt:lpstr>
      <vt:lpstr>Symbol</vt:lpstr>
      <vt:lpstr>Office Theme</vt:lpstr>
      <vt:lpstr>1_Office Theme</vt:lpstr>
      <vt:lpstr>PowerPoint Presentation</vt:lpstr>
      <vt:lpstr>External vs internal balancing needs at odds</vt:lpstr>
      <vt:lpstr>Box 11.1  Sterilization under a Fixed Exchange Rate Box 8.3 revisited</vt:lpstr>
      <vt:lpstr>Sterilization viability</vt:lpstr>
      <vt:lpstr>2-Dimensional Balancing Requires 2 Policy Arms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23</cp:revision>
  <dcterms:created xsi:type="dcterms:W3CDTF">2022-09-28T05:03:08Z</dcterms:created>
  <dcterms:modified xsi:type="dcterms:W3CDTF">2024-04-11T08:58:38Z</dcterms:modified>
</cp:coreProperties>
</file>