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76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7256" autoAdjust="0"/>
  </p:normalViewPr>
  <p:slideViewPr>
    <p:cSldViewPr snapToGrid="0">
      <p:cViewPr varScale="1">
        <p:scale>
          <a:sx n="90" d="100"/>
          <a:sy n="90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 Wiemer" userId="77eb88967580a5cd" providerId="LiveId" clId="{9C6F9680-43B6-492F-AD68-6506413D44C9}"/>
    <pc:docChg chg="delSld modSld">
      <pc:chgData name="Calla Wiemer" userId="77eb88967580a5cd" providerId="LiveId" clId="{9C6F9680-43B6-492F-AD68-6506413D44C9}" dt="2024-02-24T07:52:40.720" v="34" actId="47"/>
      <pc:docMkLst>
        <pc:docMk/>
      </pc:docMkLst>
      <pc:sldChg chg="modSp mod">
        <pc:chgData name="Calla Wiemer" userId="77eb88967580a5cd" providerId="LiveId" clId="{9C6F9680-43B6-492F-AD68-6506413D44C9}" dt="2024-02-24T07:51:50.573" v="26" actId="1076"/>
        <pc:sldMkLst>
          <pc:docMk/>
          <pc:sldMk cId="1267415441" sldId="256"/>
        </pc:sldMkLst>
        <pc:spChg chg="mod">
          <ac:chgData name="Calla Wiemer" userId="77eb88967580a5cd" providerId="LiveId" clId="{9C6F9680-43B6-492F-AD68-6506413D44C9}" dt="2024-02-24T07:51:50.573" v="26" actId="1076"/>
          <ac:spMkLst>
            <pc:docMk/>
            <pc:sldMk cId="1267415441" sldId="256"/>
            <ac:spMk id="3" creationId="{5FF44647-6B5E-9887-2DDE-E2F0A63014C9}"/>
          </ac:spMkLst>
        </pc:spChg>
      </pc:sldChg>
      <pc:sldChg chg="del">
        <pc:chgData name="Calla Wiemer" userId="77eb88967580a5cd" providerId="LiveId" clId="{9C6F9680-43B6-492F-AD68-6506413D44C9}" dt="2024-02-24T07:52:36.957" v="32" actId="47"/>
        <pc:sldMkLst>
          <pc:docMk/>
          <pc:sldMk cId="2633612784" sldId="267"/>
        </pc:sldMkLst>
      </pc:sldChg>
      <pc:sldChg chg="del">
        <pc:chgData name="Calla Wiemer" userId="77eb88967580a5cd" providerId="LiveId" clId="{9C6F9680-43B6-492F-AD68-6506413D44C9}" dt="2024-02-24T07:52:37.572" v="33" actId="47"/>
        <pc:sldMkLst>
          <pc:docMk/>
          <pc:sldMk cId="3415331149" sldId="271"/>
        </pc:sldMkLst>
      </pc:sldChg>
      <pc:sldChg chg="del">
        <pc:chgData name="Calla Wiemer" userId="77eb88967580a5cd" providerId="LiveId" clId="{9C6F9680-43B6-492F-AD68-6506413D44C9}" dt="2024-02-24T07:52:40.720" v="34" actId="47"/>
        <pc:sldMkLst>
          <pc:docMk/>
          <pc:sldMk cId="2863742320" sldId="274"/>
        </pc:sldMkLst>
      </pc:sldChg>
      <pc:sldChg chg="del">
        <pc:chgData name="Calla Wiemer" userId="77eb88967580a5cd" providerId="LiveId" clId="{9C6F9680-43B6-492F-AD68-6506413D44C9}" dt="2024-02-24T07:52:30.752" v="27" actId="47"/>
        <pc:sldMkLst>
          <pc:docMk/>
          <pc:sldMk cId="390138612" sldId="275"/>
        </pc:sldMkLst>
      </pc:sldChg>
      <pc:sldChg chg="del">
        <pc:chgData name="Calla Wiemer" userId="77eb88967580a5cd" providerId="LiveId" clId="{9C6F9680-43B6-492F-AD68-6506413D44C9}" dt="2024-02-24T07:52:31.320" v="28" actId="47"/>
        <pc:sldMkLst>
          <pc:docMk/>
          <pc:sldMk cId="3260329260" sldId="277"/>
        </pc:sldMkLst>
      </pc:sldChg>
      <pc:sldChg chg="del">
        <pc:chgData name="Calla Wiemer" userId="77eb88967580a5cd" providerId="LiveId" clId="{9C6F9680-43B6-492F-AD68-6506413D44C9}" dt="2024-02-24T07:52:31.792" v="29" actId="47"/>
        <pc:sldMkLst>
          <pc:docMk/>
          <pc:sldMk cId="1210890333" sldId="278"/>
        </pc:sldMkLst>
      </pc:sldChg>
      <pc:sldChg chg="del">
        <pc:chgData name="Calla Wiemer" userId="77eb88967580a5cd" providerId="LiveId" clId="{9C6F9680-43B6-492F-AD68-6506413D44C9}" dt="2024-02-24T07:52:32.345" v="30" actId="47"/>
        <pc:sldMkLst>
          <pc:docMk/>
          <pc:sldMk cId="3619967709" sldId="279"/>
        </pc:sldMkLst>
      </pc:sldChg>
      <pc:sldChg chg="del">
        <pc:chgData name="Calla Wiemer" userId="77eb88967580a5cd" providerId="LiveId" clId="{9C6F9680-43B6-492F-AD68-6506413D44C9}" dt="2024-02-24T07:52:34.651" v="31" actId="47"/>
        <pc:sldMkLst>
          <pc:docMk/>
          <pc:sldMk cId="3877468138" sldId="280"/>
        </pc:sldMkLst>
      </pc:sldChg>
      <pc:sldChg chg="del">
        <pc:chgData name="Calla Wiemer" userId="77eb88967580a5cd" providerId="LiveId" clId="{9C6F9680-43B6-492F-AD68-6506413D44C9}" dt="2024-02-24T07:50:36.071" v="0" actId="47"/>
        <pc:sldMkLst>
          <pc:docMk/>
          <pc:sldMk cId="3591976956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932" y="224749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75217" cy="1454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559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A5911-F1C7-4620-C8D4-D0FD1DB41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0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88279" cy="135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587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Economics-Paul-Samuelson/dp/0073511293/ref=pd_vtp_h_pd_vtp_h_d_sccl_2/135-4601581-4211736?pd_rd_w=jwbv4&amp;content-id=amzn1.sym.e16c7d1a-0497-4008-b7be-636e59b1dfaf&amp;pf_rd_p=e16c7d1a-0497-4008-b7be-636e59b1dfaf&amp;pf_rd_r=21DW8Z8EFF52S7N7DTK5&amp;pd_rd_wg=fJ2Ih&amp;pd_rd_r=bb0a62f4-dc78-4969-a5e0-7f23297d9b67&amp;pd_rd_i=0073511293&amp;psc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Economics_(textbook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Intermediate Macroeconomic Theory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2024.02.26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3555911" y="2444576"/>
            <a:ext cx="50801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 #4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Lean against the Wind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Income/Expenditure Model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PH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PH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PH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332DF-70AB-E6CE-A9C6-CE80B68C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6.3  Equation Forms for Macro Modeling</a:t>
            </a:r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9942C4-6C08-AA77-CE82-C11FF647F4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9055" y="1242218"/>
                <a:ext cx="8229600" cy="4373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tabLst>
                    <a:tab pos="682625" algn="l"/>
                    <a:tab pos="2974975" algn="l"/>
                  </a:tabLst>
                </a:pPr>
                <a:r>
                  <a:rPr lang="en-US" sz="2000" b="1"/>
                  <a:t>Accounting identities</a:t>
                </a:r>
              </a:p>
              <a:p>
                <a:pPr marL="0" indent="0">
                  <a:buNone/>
                  <a:tabLst>
                    <a:tab pos="682625" algn="l"/>
                    <a:tab pos="2974975" algn="l"/>
                  </a:tabLst>
                </a:pPr>
                <a:r>
                  <a:rPr lang="en-US" sz="2000" b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sz="2000"/>
                  <a:t>	uncontroversial</a:t>
                </a:r>
              </a:p>
              <a:p>
                <a:pPr marL="114300" indent="0">
                  <a:spcBef>
                    <a:spcPts val="3600"/>
                  </a:spcBef>
                  <a:buFont typeface="Arial" panose="020B0604020202020204" pitchFamily="34" charset="0"/>
                  <a:buNone/>
                  <a:tabLst>
                    <a:tab pos="682625" algn="l"/>
                    <a:tab pos="2974975" algn="l"/>
                  </a:tabLst>
                </a:pPr>
                <a:r>
                  <a:rPr lang="en-US" sz="2000"/>
                  <a:t>A theory of how </a:t>
                </a:r>
                <a:r>
                  <a:rPr lang="en-US" sz="200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</a:t>
                </a:r>
                <a:r>
                  <a:rPr lang="en-US" sz="2000" i="1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M</a:t>
                </a:r>
                <a:r>
                  <a:rPr lang="en-US" sz="2000">
                    <a:sym typeface="Symbol"/>
                  </a:rPr>
                  <a:t> </a:t>
                </a:r>
                <a:r>
                  <a:rPr lang="en-US" sz="2000"/>
                  <a:t>is transmitted to </a:t>
                </a:r>
                <a:r>
                  <a:rPr lang="en-US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2000"/>
                  <a:t>  &amp; </a:t>
                </a:r>
                <a:r>
                  <a:rPr lang="en-US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/>
                  <a:t> requires additionally:</a:t>
                </a:r>
              </a:p>
              <a:p>
                <a:pPr>
                  <a:spcBef>
                    <a:spcPts val="3600"/>
                  </a:spcBef>
                  <a:tabLst>
                    <a:tab pos="682625" algn="l"/>
                    <a:tab pos="2974975" algn="l"/>
                  </a:tabLst>
                </a:pPr>
                <a:r>
                  <a:rPr lang="en-US" sz="2000" b="1"/>
                  <a:t>Behavioral equations</a:t>
                </a:r>
              </a:p>
              <a:p>
                <a:pPr marL="114300" indent="0">
                  <a:spcBef>
                    <a:spcPts val="1200"/>
                  </a:spcBef>
                  <a:buFont typeface="Arial" panose="020B0604020202020204" pitchFamily="34" charset="0"/>
                  <a:buNone/>
                  <a:tabLst>
                    <a:tab pos="682625" algn="l"/>
                    <a:tab pos="2974975" algn="l"/>
                  </a:tabLst>
                </a:pPr>
                <a:r>
                  <a:rPr lang="en-US" sz="200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i="1"/>
                  <a:t>	</a:t>
                </a:r>
                <a:r>
                  <a:rPr lang="en-US" sz="2000"/>
                  <a:t>consumption is a function of income</a:t>
                </a:r>
              </a:p>
              <a:p>
                <a:pPr>
                  <a:spcBef>
                    <a:spcPts val="3600"/>
                  </a:spcBef>
                  <a:tabLst>
                    <a:tab pos="682625" algn="l"/>
                    <a:tab pos="2974975" algn="l"/>
                  </a:tabLst>
                </a:pPr>
                <a:r>
                  <a:rPr lang="en-US" sz="2000" b="1">
                    <a:sym typeface="Wingdings"/>
                  </a:rPr>
                  <a:t>Equilibrium conditions</a:t>
                </a:r>
              </a:p>
              <a:p>
                <a:pPr marL="114300" indent="0">
                  <a:spcBef>
                    <a:spcPts val="1200"/>
                  </a:spcBef>
                  <a:buFont typeface="Arial" panose="020B0604020202020204" pitchFamily="34" charset="0"/>
                  <a:buNone/>
                  <a:tabLst>
                    <a:tab pos="682625" algn="l"/>
                    <a:tab pos="2974975" algn="l"/>
                  </a:tabLst>
                </a:pPr>
                <a:r>
                  <a:rPr lang="en-US" sz="2000">
                    <a:sym typeface="Wingdings"/>
                  </a:rPr>
                  <a:t>	</a:t>
                </a:r>
                <a:r>
                  <a:rPr lang="en-US" sz="2000" i="1">
                    <a:sym typeface="Wingdings"/>
                  </a:rPr>
                  <a:t>Q</a:t>
                </a:r>
                <a:r>
                  <a:rPr lang="en-US" sz="2000" i="1" baseline="-25000">
                    <a:sym typeface="Wingdings"/>
                  </a:rPr>
                  <a:t>D</a:t>
                </a:r>
                <a:r>
                  <a:rPr lang="en-US" sz="2000">
                    <a:sym typeface="Wingdings"/>
                  </a:rPr>
                  <a:t> = </a:t>
                </a:r>
                <a:r>
                  <a:rPr lang="en-US" sz="2000" i="1">
                    <a:sym typeface="Wingdings"/>
                  </a:rPr>
                  <a:t>Q</a:t>
                </a:r>
                <a:r>
                  <a:rPr lang="en-US" sz="2000" i="1" baseline="-25000">
                    <a:sym typeface="Wingdings"/>
                  </a:rPr>
                  <a:t>S</a:t>
                </a:r>
                <a:r>
                  <a:rPr lang="en-US" sz="2000">
                    <a:sym typeface="Wingdings"/>
                  </a:rPr>
                  <a:t>	quantity demanded  equals quantity supplied</a:t>
                </a:r>
                <a:endParaRPr lang="en-US" sz="200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9942C4-6C08-AA77-CE82-C11FF647F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55" y="1242218"/>
                <a:ext cx="8229600" cy="4373563"/>
              </a:xfrm>
              <a:prstGeom prst="rect">
                <a:avLst/>
              </a:prstGeom>
              <a:blipFill>
                <a:blip r:embed="rId2"/>
                <a:stretch>
                  <a:fillRect l="-667" t="-153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4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C18CF-F354-096A-6C91-0F07967A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School</a:t>
            </a:r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EA8D510-08E5-88A8-375E-A370F6FBC8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6939" y="1201757"/>
                <a:ext cx="7499176" cy="47727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PH" sz="2000"/>
                  <a:t>Markets clear.</a:t>
                </a:r>
              </a:p>
              <a:p>
                <a:pPr lvl="1"/>
                <a:r>
                  <a:rPr lang="en-PH" sz="2000"/>
                  <a:t>product</a:t>
                </a:r>
              </a:p>
              <a:p>
                <a:pPr lvl="1"/>
                <a:r>
                  <a:rPr lang="en-PH" sz="2000"/>
                  <a:t>labor</a:t>
                </a:r>
              </a:p>
              <a:p>
                <a:pPr lvl="1"/>
                <a:r>
                  <a:rPr lang="en-PH" sz="2000"/>
                  <a:t>loanable funds</a:t>
                </a:r>
              </a:p>
              <a:p>
                <a:pPr>
                  <a:spcBef>
                    <a:spcPts val="1800"/>
                  </a:spcBef>
                </a:pPr>
                <a:r>
                  <a:rPr lang="en-PH" sz="2000"/>
                  <a:t>Say’s Law:  “Supply creates its own demand.”</a:t>
                </a:r>
              </a:p>
              <a:p>
                <a:pPr>
                  <a:spcBef>
                    <a:spcPts val="1800"/>
                  </a:spcBef>
                </a:pPr>
                <a:r>
                  <a:rPr lang="en-PH" sz="2000"/>
                  <a:t>Money is neutral: 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PH" sz="2000"/>
                  <a:t>, </a:t>
                </a:r>
                <a:r>
                  <a:rPr lang="en-PH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PH" sz="2000"/>
                  <a:t>  &amp; </a:t>
                </a:r>
                <a:r>
                  <a:rPr lang="en-PH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PH" sz="2000"/>
                  <a:t>  are exogenous</a:t>
                </a:r>
              </a:p>
              <a:p>
                <a:pPr>
                  <a:spcBef>
                    <a:spcPts val="1800"/>
                  </a:spcBef>
                </a:pPr>
                <a:r>
                  <a:rPr lang="en-PH" sz="2000"/>
                  <a:t>Fails to explain the Great Depression of the 1930s.</a:t>
                </a:r>
              </a:p>
              <a:p>
                <a:pPr marL="114300" indent="287338"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PH" sz="2000"/>
                  <a:t>in the US:</a:t>
                </a:r>
              </a:p>
              <a:p>
                <a:pPr lvl="1"/>
                <a:r>
                  <a:rPr lang="en-PH" sz="2000"/>
                  <a:t>unemployment = 25%</a:t>
                </a:r>
              </a:p>
              <a:p>
                <a:pPr lvl="1"/>
                <a:r>
                  <a:rPr lang="en-PH" sz="2000"/>
                  <a:t>1/3 of banks failed</a:t>
                </a:r>
              </a:p>
              <a:p>
                <a:pPr lvl="1"/>
                <a:r>
                  <a:rPr lang="en-PH" sz="2000"/>
                  <a:t>output down 30%</a:t>
                </a:r>
              </a:p>
              <a:p>
                <a:pPr lvl="1"/>
                <a:r>
                  <a:rPr lang="en-PH" sz="2000"/>
                  <a:t>and by the late 1930s had not recovered to the level of 1929</a:t>
                </a:r>
              </a:p>
              <a:p>
                <a:pPr lvl="1"/>
                <a:endParaRPr lang="en-PH" sz="200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EA8D510-08E5-88A8-375E-A370F6FB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939" y="1201757"/>
                <a:ext cx="7499176" cy="4772744"/>
              </a:xfrm>
              <a:prstGeom prst="rect">
                <a:avLst/>
              </a:prstGeom>
              <a:blipFill>
                <a:blip r:embed="rId2"/>
                <a:stretch>
                  <a:fillRect l="-732" t="-127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2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911B81-05B3-D687-6173-3BFC620F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Income/Expenditure Model</a:t>
            </a:r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4D7CE09-F3CD-C8E9-21E8-4BAAEA3AF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4649" y="1042628"/>
                <a:ext cx="9457981" cy="47727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PH" sz="2000"/>
                  <a:t>Samuelson’s formalization of Keynes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PH" sz="2000"/>
                  <a:t>Say’s Law breakdown</a:t>
                </a:r>
              </a:p>
              <a:p>
                <a:pPr lvl="1"/>
                <a:r>
                  <a:rPr lang="en-PH" sz="1800"/>
                  <a:t>output   </a:t>
                </a:r>
                <a:r>
                  <a:rPr lang="en-PH" sz="1800">
                    <a:sym typeface="Symbol"/>
                  </a:rPr>
                  <a:t>  income    adequate spending</a:t>
                </a:r>
              </a:p>
              <a:p>
                <a:pPr lvl="1"/>
                <a:r>
                  <a:rPr lang="en-PH" sz="1800">
                    <a:sym typeface="Symbol"/>
                  </a:rPr>
                  <a:t>inventories accumulate</a:t>
                </a:r>
              </a:p>
              <a:p>
                <a:pPr lvl="1"/>
                <a:r>
                  <a:rPr lang="en-PH" sz="1800">
                    <a:sym typeface="Symbol"/>
                  </a:rPr>
                  <a:t>workers get laid off</a:t>
                </a:r>
              </a:p>
              <a:p>
                <a:pPr lvl="1"/>
                <a:r>
                  <a:rPr lang="en-PH" sz="1800">
                    <a:sym typeface="Symbol"/>
                  </a:rPr>
                  <a:t>planned investment  &lt;  saving </a:t>
                </a:r>
              </a:p>
              <a:p>
                <a:pPr marL="411480" lvl="1" indent="0">
                  <a:buFont typeface="Arial" panose="020B0604020202020204" pitchFamily="34" charset="0"/>
                  <a:buNone/>
                </a:pPr>
                <a:r>
                  <a:rPr lang="en-PH" sz="1800">
                    <a:sym typeface="Symbol"/>
                  </a:rPr>
                  <a:t>	… although investment including unplanned inventory accumulation  =  saving</a:t>
                </a: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PH" sz="2000">
                    <a:sym typeface="Symbol"/>
                  </a:rPr>
                  <a:t>Consumption function</a:t>
                </a:r>
              </a:p>
              <a:p>
                <a:pPr marL="411480" lvl="1" indent="0">
                  <a:spcBef>
                    <a:spcPts val="30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PH" sz="20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PH" sz="2000" i="1" smtClean="0">
                          <a:latin typeface="Cambria Math" panose="02040503050406030204" pitchFamily="18" charset="0"/>
                        </a:rPr>
                        <m:t> =  </m:t>
                      </m:r>
                      <m:sSub>
                        <m:sSubPr>
                          <m:ctrlPr>
                            <a:rPr lang="en-PH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20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PH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PH" sz="200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PH" sz="2000" i="1" smtClean="0">
                          <a:latin typeface="Cambria Math" panose="02040503050406030204" pitchFamily="18" charset="0"/>
                          <a:ea typeface="Cambria Math"/>
                        </a:rPr>
                        <m:t>𝛽</m:t>
                      </m:r>
                      <m:r>
                        <a:rPr lang="en-PH" sz="200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PH" sz="2000" i="1" smtClean="0">
                          <a:latin typeface="Cambria Math" panose="02040503050406030204" pitchFamily="18" charset="0"/>
                          <a:ea typeface="Cambria Math"/>
                        </a:rPr>
                        <m:t>𝑌</m:t>
                      </m:r>
                      <m:r>
                        <a:rPr lang="en-PH" sz="200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PH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PH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</m:acc>
                      <m:r>
                        <a:rPr lang="en-PH" sz="2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000"/>
              </a:p>
              <a:p>
                <a:pPr marL="411480" lvl="1" indent="0">
                  <a:spcBef>
                    <a:spcPts val="3000"/>
                  </a:spcBef>
                  <a:buFont typeface="Arial" panose="020B0604020202020204" pitchFamily="34" charset="0"/>
                  <a:buNone/>
                </a:pPr>
                <a:endParaRPr lang="en-PH" sz="200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4D7CE09-F3CD-C8E9-21E8-4BAAEA3AF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49" y="1042628"/>
                <a:ext cx="9457981" cy="4772744"/>
              </a:xfrm>
              <a:prstGeom prst="rect">
                <a:avLst/>
              </a:prstGeom>
              <a:blipFill>
                <a:blip r:embed="rId2"/>
                <a:stretch>
                  <a:fillRect l="-580" t="-127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477AB-8908-399D-0BBB-AF2267889B06}"/>
                  </a:ext>
                </a:extLst>
              </p:cNvPr>
              <p:cNvSpPr txBox="1"/>
              <p:nvPr/>
            </p:nvSpPr>
            <p:spPr>
              <a:xfrm>
                <a:off x="4985064" y="4333647"/>
                <a:ext cx="4906664" cy="1906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600"/>
                  </a:spcBef>
                  <a:buNone/>
                  <a:tabLst>
                    <a:tab pos="341313" algn="ctr"/>
                    <a:tab pos="517525" algn="l"/>
                  </a:tabLst>
                </a:pPr>
                <a:r>
                  <a:rPr lang="en-PH" b="0" i="1">
                    <a:effectLst/>
                    <a:latin typeface="+mj-lt"/>
                  </a:rPr>
                  <a:t>C</a:t>
                </a:r>
                <a:r>
                  <a:rPr lang="en-PH" b="0">
                    <a:effectLst/>
                  </a:rPr>
                  <a:t>	=	consumption</a:t>
                </a:r>
              </a:p>
              <a:p>
                <a:pPr algn="l">
                  <a:spcBef>
                    <a:spcPts val="600"/>
                  </a:spcBef>
                  <a:buNone/>
                  <a:tabLst>
                    <a:tab pos="341313" algn="ctr"/>
                    <a:tab pos="517525" algn="l"/>
                  </a:tabLst>
                </a:pPr>
                <a:r>
                  <a:rPr lang="en-PH" b="0" i="1">
                    <a:effectLst/>
                    <a:latin typeface="+mj-lt"/>
                  </a:rPr>
                  <a:t>C</a:t>
                </a:r>
                <a:r>
                  <a:rPr lang="en-PH" b="0" baseline="-25000">
                    <a:effectLst/>
                  </a:rPr>
                  <a:t>0</a:t>
                </a:r>
                <a:r>
                  <a:rPr lang="en-PH" b="0">
                    <a:effectLst/>
                  </a:rPr>
                  <a:t>	=	autonomous consumption (at income=0)</a:t>
                </a:r>
              </a:p>
              <a:p>
                <a:pPr algn="l">
                  <a:spcBef>
                    <a:spcPts val="600"/>
                  </a:spcBef>
                  <a:buNone/>
                  <a:tabLst>
                    <a:tab pos="341313" algn="ctr"/>
                    <a:tab pos="517525" algn="l"/>
                  </a:tabLst>
                </a:pPr>
                <a:r>
                  <a:rPr lang="en-PH" b="0" i="1">
                    <a:effectLst/>
                    <a:latin typeface="+mj-lt"/>
                  </a:rPr>
                  <a:t>Y</a:t>
                </a:r>
                <a:r>
                  <a:rPr lang="en-PH" b="0">
                    <a:effectLst/>
                  </a:rPr>
                  <a:t>	=	income</a:t>
                </a:r>
              </a:p>
              <a:p>
                <a:pPr algn="l">
                  <a:spcBef>
                    <a:spcPts val="600"/>
                  </a:spcBef>
                  <a:buNone/>
                  <a:tabLst>
                    <a:tab pos="341313" algn="ctr"/>
                    <a:tab pos="51752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PH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b="0" i="1" smtClean="0">
                            <a:effectLst/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PH" b="0">
                    <a:effectLst/>
                  </a:rPr>
                  <a:t>	=	taxes (exogenous)</a:t>
                </a:r>
              </a:p>
              <a:p>
                <a:pPr algn="l">
                  <a:spcBef>
                    <a:spcPts val="600"/>
                  </a:spcBef>
                  <a:buNone/>
                  <a:tabLst>
                    <a:tab pos="341313" algn="ctr"/>
                    <a:tab pos="517525" algn="l"/>
                  </a:tabLst>
                </a:pPr>
                <a:r>
                  <a:rPr lang="en-PH" b="0" i="1">
                    <a:effectLst/>
                    <a:latin typeface="+mj-lt"/>
                    <a:sym typeface="Symbol"/>
                  </a:rPr>
                  <a:t></a:t>
                </a:r>
                <a:r>
                  <a:rPr lang="en-PH" b="0">
                    <a:effectLst/>
                    <a:sym typeface="Symbol"/>
                  </a:rPr>
                  <a:t>	=	marginal propensity to consume (MPC)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b="0" i="1" smtClean="0">
                            <a:effectLst/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PH" b="0" i="1" smtClean="0">
                            <a:effectLst/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  <m:r>
                          <a:rPr lang="en-PH" b="0" i="1" smtClean="0">
                            <a:effectLst/>
                            <a:latin typeface="Cambria Math"/>
                            <a:ea typeface="Cambria Math"/>
                            <a:sym typeface="Symbol"/>
                          </a:rPr>
                          <m:t>𝐶</m:t>
                        </m:r>
                      </m:num>
                      <m:den>
                        <m:r>
                          <a:rPr lang="en-PH" b="0" i="1" smtClean="0">
                            <a:effectLst/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  <m:r>
                          <a:rPr lang="en-PH" b="0" i="1" smtClean="0">
                            <a:effectLst/>
                            <a:latin typeface="Cambria Math"/>
                            <a:ea typeface="Cambria Math"/>
                            <a:sym typeface="Symbol"/>
                          </a:rPr>
                          <m:t>𝑌</m:t>
                        </m:r>
                      </m:den>
                    </m:f>
                  </m:oMath>
                </a14:m>
                <a:endParaRPr lang="en-PH" b="0" i="1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477AB-8908-399D-0BBB-AF2267889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064" y="4333647"/>
                <a:ext cx="4906664" cy="1906869"/>
              </a:xfrm>
              <a:prstGeom prst="rect">
                <a:avLst/>
              </a:prstGeom>
              <a:blipFill>
                <a:blip r:embed="rId3"/>
                <a:stretch>
                  <a:fillRect l="-1118" t="-1917" b="-127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1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D7909-75AB-9EC9-F1E6-05D1D329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43" y="166857"/>
            <a:ext cx="7027948" cy="477055"/>
          </a:xfrm>
        </p:spPr>
        <p:txBody>
          <a:bodyPr/>
          <a:lstStyle/>
          <a:p>
            <a:r>
              <a:rPr lang="en-US" sz="3200"/>
              <a:t>Paul Samuelson’s Formulation of Keynes</a:t>
            </a:r>
            <a:endParaRPr lang="en-PH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D7AA1-57F6-C36D-8894-D2D817EE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22" y="0"/>
            <a:ext cx="4578493" cy="67610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7AB844-03CD-5895-DF37-D9A25C750B16}"/>
              </a:ext>
            </a:extLst>
          </p:cNvPr>
          <p:cNvSpPr txBox="1">
            <a:spLocks/>
          </p:cNvSpPr>
          <p:nvPr/>
        </p:nvSpPr>
        <p:spPr>
          <a:xfrm>
            <a:off x="6220216" y="1686499"/>
            <a:ext cx="4829702" cy="431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Aft>
                <a:spcPts val="0"/>
              </a:spcAft>
              <a:buSzTx/>
              <a:buNone/>
            </a:pPr>
            <a:r>
              <a:rPr lang="en-PH" sz="2000" b="0">
                <a:effectLst/>
              </a:rPr>
              <a:t>Samuelson textbook</a:t>
            </a:r>
          </a:p>
          <a:p>
            <a:pPr marL="411480" lvl="1" indent="0" fontAlgn="auto">
              <a:spcAft>
                <a:spcPts val="0"/>
              </a:spcAft>
              <a:buSzTx/>
              <a:buNone/>
            </a:pPr>
            <a:r>
              <a:rPr lang="en-PH" b="0" i="1">
                <a:effectLst/>
              </a:rPr>
              <a:t>Economics: An Introductory Analysis</a:t>
            </a:r>
            <a:endParaRPr lang="en-PH" b="0">
              <a:effectLst/>
            </a:endParaRPr>
          </a:p>
          <a:p>
            <a:pPr marL="411480" lvl="1" indent="0" fontAlgn="auto">
              <a:spcAft>
                <a:spcPts val="0"/>
              </a:spcAft>
              <a:buSzTx/>
              <a:buNone/>
            </a:pPr>
            <a:r>
              <a:rPr lang="en-PH" b="0">
                <a:effectLst/>
              </a:rPr>
              <a:t>1</a:t>
            </a:r>
            <a:r>
              <a:rPr lang="en-PH" b="0" baseline="30000">
                <a:effectLst/>
              </a:rPr>
              <a:t>st</a:t>
            </a:r>
            <a:r>
              <a:rPr lang="en-PH" b="0">
                <a:effectLst/>
              </a:rPr>
              <a:t> edition, 1948</a:t>
            </a:r>
          </a:p>
          <a:p>
            <a:pPr marL="411480" lvl="1" indent="0" fontAlgn="auto">
              <a:spcAft>
                <a:spcPts val="0"/>
              </a:spcAft>
              <a:buSzTx/>
              <a:buNone/>
            </a:pPr>
            <a:r>
              <a:rPr lang="en-PH" b="0">
                <a:effectLst/>
              </a:rPr>
              <a:t>19</a:t>
            </a:r>
            <a:r>
              <a:rPr lang="en-PH" b="0" baseline="30000">
                <a:effectLst/>
              </a:rPr>
              <a:t>th</a:t>
            </a:r>
            <a:r>
              <a:rPr lang="en-PH" b="0">
                <a:effectLst/>
              </a:rPr>
              <a:t> edition (with Nordhaus), 2009</a:t>
            </a:r>
          </a:p>
          <a:p>
            <a:pPr marL="411480" lvl="1" indent="0" fontAlgn="auto">
              <a:spcAft>
                <a:spcPts val="0"/>
              </a:spcAft>
              <a:buSzTx/>
              <a:buNone/>
            </a:pPr>
            <a:r>
              <a:rPr lang="en-PH" b="0">
                <a:effectLst/>
              </a:rPr>
              <a:t>	$281 new, </a:t>
            </a:r>
            <a:r>
              <a:rPr lang="en-PH" b="0">
                <a:effectLst/>
                <a:hlinkClick r:id="rId3"/>
              </a:rPr>
              <a:t>Amazon</a:t>
            </a:r>
            <a:endParaRPr lang="en-PH" b="0">
              <a:effectLst/>
            </a:endParaRPr>
          </a:p>
          <a:p>
            <a:pPr marL="411480" lvl="1" indent="0" fontAlgn="auto">
              <a:spcAft>
                <a:spcPts val="0"/>
              </a:spcAft>
              <a:buSzTx/>
              <a:buNone/>
            </a:pPr>
            <a:endParaRPr lang="en-PH"/>
          </a:p>
          <a:p>
            <a:pPr marL="411480" lvl="1" indent="0" fontAlgn="auto">
              <a:spcAft>
                <a:spcPts val="0"/>
              </a:spcAft>
              <a:buSzTx/>
              <a:buNone/>
            </a:pPr>
            <a:r>
              <a:rPr lang="en-PH" b="0">
                <a:effectLst/>
              </a:rPr>
              <a:t>translated into 41 languages</a:t>
            </a:r>
          </a:p>
          <a:p>
            <a:pPr marL="411480" lvl="1" indent="0" fontAlgn="auto">
              <a:spcAft>
                <a:spcPts val="0"/>
              </a:spcAft>
              <a:buSzTx/>
              <a:buNone/>
            </a:pPr>
            <a:r>
              <a:rPr lang="en-PH"/>
              <a:t>sold &gt; 4 million copies</a:t>
            </a:r>
          </a:p>
          <a:p>
            <a:pPr marL="411480" lvl="1" indent="0" fontAlgn="auto">
              <a:spcAft>
                <a:spcPts val="0"/>
              </a:spcAft>
              <a:buSzTx/>
              <a:buNone/>
            </a:pPr>
            <a:r>
              <a:rPr lang="en-PH" b="0">
                <a:effectLst/>
              </a:rPr>
              <a:t>		</a:t>
            </a:r>
            <a:r>
              <a:rPr lang="en-PH" sz="1600" b="0" i="1">
                <a:effectLst/>
                <a:hlinkClick r:id="rId4"/>
              </a:rPr>
              <a:t>Wikipedia</a:t>
            </a:r>
            <a:endParaRPr lang="en-PH" b="0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79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4F9E62-1E7F-48C1-EB72-0D7E4D8D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Disequilibrium As an Outcome:  Markets Fail to Clear</a:t>
            </a:r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94984D-AC8C-1A4D-D7D0-88B079F541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068" y="1455144"/>
                <a:ext cx="6089086" cy="4373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:r>
                  <a:rPr lang="en-PH" sz="2000"/>
                  <a:t>Planned expenditure</a:t>
                </a:r>
              </a:p>
              <a:p>
                <a:pPr marL="114300" indent="0">
                  <a:buFont typeface="Arial" panose="020B0604020202020204" pitchFamily="34" charset="0"/>
                  <a:buNone/>
                  <a:tabLst>
                    <a:tab pos="461963" algn="l"/>
                  </a:tabLst>
                </a:pPr>
                <a:r>
                  <a:rPr lang="en-PH" sz="2000"/>
                  <a:t>	</a:t>
                </a:r>
                <a14:m>
                  <m:oMath xmlns:m="http://schemas.openxmlformats.org/officeDocument/2006/math">
                    <m:r>
                      <a:rPr lang="en-PH" sz="2000" i="1">
                        <a:latin typeface="Cambria Math"/>
                      </a:rPr>
                      <m:t>=  </m:t>
                    </m:r>
                    <m:sSub>
                      <m:sSubPr>
                        <m:ctrlPr>
                          <a:rPr lang="en-P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PH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PH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PH" sz="2000" i="1">
                        <a:latin typeface="Cambria Math"/>
                      </a:rPr>
                      <m:t>+ </m:t>
                    </m:r>
                    <m:r>
                      <a:rPr lang="en-PH" sz="20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PH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PH" sz="2000" i="1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en-PH" sz="2000" i="1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PH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PH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PH" sz="2000" i="1" smtClean="0">
                        <a:latin typeface="Cambria Math"/>
                        <a:ea typeface="Cambria Math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PH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PH" sz="200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acc>
                    <m:r>
                      <a:rPr lang="en-PH" sz="2000" i="1" smtClean="0">
                        <a:latin typeface="Cambria Math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PH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sz="2000" i="1" smtClean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PH" sz="2000" i="1" smtClean="0">
                        <a:latin typeface="Cambria Math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PH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sz="200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PH" sz="2000" i="1" smtClean="0">
                        <a:latin typeface="Cambria Math"/>
                      </a:rPr>
                      <m:t> − </m:t>
                    </m:r>
                    <m:acc>
                      <m:accPr>
                        <m:chr m:val="̅"/>
                        <m:ctrlPr>
                          <a:rPr lang="en-PH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sz="200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endParaRPr lang="en-PH" sz="2000"/>
              </a:p>
              <a:p>
                <a:pPr marL="114300" indent="0">
                  <a:spcBef>
                    <a:spcPts val="1200"/>
                  </a:spcBef>
                  <a:buFont typeface="Arial" panose="020B0604020202020204" pitchFamily="34" charset="0"/>
                  <a:buNone/>
                  <a:tabLst>
                    <a:tab pos="461963" algn="l"/>
                  </a:tabLst>
                </a:pPr>
                <a:r>
                  <a:rPr lang="en-PH" sz="2000"/>
                  <a:t>	where a bar indicates the variable is exogenous</a:t>
                </a:r>
              </a:p>
              <a:p>
                <a:pPr>
                  <a:spcBef>
                    <a:spcPts val="3000"/>
                  </a:spcBef>
                </a:pPr>
                <a:r>
                  <a:rPr lang="en-PH" sz="2000"/>
                  <a:t>Realized expenditure = output = </a:t>
                </a:r>
                <a:r>
                  <a:rPr lang="en-PH" sz="2000" i="1">
                    <a:latin typeface="+mj-lt"/>
                  </a:rPr>
                  <a:t> </a:t>
                </a:r>
                <a:r>
                  <a:rPr lang="en-PH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  <a:p>
                <a:pPr marL="341313" lvl="1" indent="0">
                  <a:buNone/>
                </a:pPr>
                <a:r>
                  <a:rPr lang="en-PH" sz="2000"/>
                  <a:t>unsold output =  unplanned investment in inventory</a:t>
                </a:r>
              </a:p>
              <a:p>
                <a:pPr marL="341313" indent="-298450">
                  <a:spcBef>
                    <a:spcPts val="3000"/>
                  </a:spcBef>
                </a:pPr>
                <a:r>
                  <a:rPr lang="en-PH" sz="2000"/>
                  <a:t>Solve for </a:t>
                </a:r>
                <a:r>
                  <a:rPr lang="en-PH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PH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</a:p>
              <a:p>
                <a:pPr marL="341313" indent="-298450">
                  <a:spcBef>
                    <a:spcPts val="3000"/>
                  </a:spcBef>
                </a:pPr>
                <a:r>
                  <a:rPr lang="en-PH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PH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r>
                  <a:rPr lang="en-PH" sz="2000"/>
                  <a:t> is not guaranteed to yield full employment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94984D-AC8C-1A4D-D7D0-88B079F54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68" y="1455144"/>
                <a:ext cx="6089086" cy="4373563"/>
              </a:xfrm>
              <a:prstGeom prst="rect">
                <a:avLst/>
              </a:prstGeom>
              <a:blipFill>
                <a:blip r:embed="rId2"/>
                <a:stretch>
                  <a:fillRect l="-901" t="-153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BB1F300-44B3-91B0-0C4B-9DA44BAC8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796" y="862892"/>
            <a:ext cx="4516110" cy="54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D5044C-74D6-5DC4-2C2B-DA40E83B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Fiscal Stimulus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4BAA1-C8E4-143F-1638-D6BC69CD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91" y="903383"/>
            <a:ext cx="4472848" cy="548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1E735C5-B3D3-044D-12A3-0F09311F36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606" y="1066851"/>
                <a:ext cx="5618603" cy="515567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PH" sz="2000"/>
                  <a:t>Planned expenditure</a:t>
                </a:r>
              </a:p>
              <a:p>
                <a:pPr marL="114300" indent="0">
                  <a:buFont typeface="Arial" panose="020B0604020202020204" pitchFamily="34" charset="0"/>
                  <a:buNone/>
                  <a:tabLst>
                    <a:tab pos="461963" algn="l"/>
                  </a:tabLst>
                </a:pPr>
                <a:r>
                  <a:rPr lang="en-PH" sz="2000"/>
                  <a:t>	</a:t>
                </a:r>
                <a14:m>
                  <m:oMath xmlns:m="http://schemas.openxmlformats.org/officeDocument/2006/math">
                    <m:r>
                      <a:rPr lang="en-PH" sz="2000" i="1">
                        <a:latin typeface="Cambria Math"/>
                      </a:rPr>
                      <m:t>=  </m:t>
                    </m:r>
                    <m:sSub>
                      <m:sSubPr>
                        <m:ctrlPr>
                          <a:rPr lang="en-P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PH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PH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PH" sz="2000" i="1">
                        <a:latin typeface="Cambria Math"/>
                      </a:rPr>
                      <m:t>+ </m:t>
                    </m:r>
                    <m:r>
                      <a:rPr lang="en-PH" sz="20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PH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PH" sz="2000" i="1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en-PH" sz="2000" i="1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PH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PH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PH" sz="2000" i="1">
                        <a:latin typeface="Cambria Math"/>
                        <a:ea typeface="Cambria Math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PH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PH" sz="20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acc>
                    <m:r>
                      <a:rPr lang="en-PH" sz="2000" i="1">
                        <a:latin typeface="Cambria Math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PH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sz="2000" i="1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PH" sz="2000" i="1">
                        <a:latin typeface="Cambria Math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PH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sz="20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PH" sz="2000" i="1">
                        <a:latin typeface="Cambria Math"/>
                      </a:rPr>
                      <m:t> − </m:t>
                    </m:r>
                    <m:acc>
                      <m:accPr>
                        <m:chr m:val="̅"/>
                        <m:ctrlPr>
                          <a:rPr lang="en-PH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sz="2000" i="1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endParaRPr lang="en-PH" sz="2000"/>
              </a:p>
              <a:p>
                <a:pPr>
                  <a:spcBef>
                    <a:spcPts val="1800"/>
                  </a:spcBef>
                </a:pPr>
                <a:r>
                  <a:rPr lang="en-PH" sz="2000"/>
                  <a:t>Government fiscal stimulus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PH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PH" sz="200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PH" sz="2000"/>
                  <a:t> </a:t>
                </a:r>
                <a:r>
                  <a:rPr lang="en-PH" sz="2000">
                    <a:sym typeface="Symbol"/>
                  </a:rPr>
                  <a:t>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PH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PH" sz="2000" i="1" smtClean="0">
                            <a:latin typeface="Cambria Math"/>
                            <a:sym typeface="Symbol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PH" sz="2000">
                    <a:sym typeface="Symbol"/>
                  </a:rPr>
                  <a:t> </a:t>
                </a:r>
                <a:endParaRPr lang="en-PH" sz="2000"/>
              </a:p>
              <a:p>
                <a:pPr>
                  <a:spcBef>
                    <a:spcPts val="1800"/>
                  </a:spcBef>
                </a:pPr>
                <a:r>
                  <a:rPr lang="en-PH" sz="2000"/>
                  <a:t>Multiplier</a:t>
                </a:r>
              </a:p>
              <a:p>
                <a:pPr lvl="1"/>
                <a:r>
                  <a:rPr lang="en-PH" sz="1800"/>
                  <a:t>note in the figure:  </a:t>
                </a:r>
                <a:r>
                  <a:rPr lang="en-PH" sz="1800">
                    <a:sym typeface="Symbol"/>
                  </a:rPr>
                  <a:t></a:t>
                </a:r>
                <a:r>
                  <a:rPr lang="en-PH" sz="1800" i="1">
                    <a:latin typeface="+mj-lt"/>
                    <a:sym typeface="Symbol"/>
                  </a:rPr>
                  <a:t>Y</a:t>
                </a:r>
                <a:r>
                  <a:rPr lang="en-PH" sz="1800">
                    <a:sym typeface="Symbol"/>
                  </a:rPr>
                  <a:t>  &gt;  </a:t>
                </a:r>
                <a:r>
                  <a:rPr lang="en-PH" sz="1800" i="1">
                    <a:latin typeface="+mj-lt"/>
                    <a:sym typeface="Symbol"/>
                  </a:rPr>
                  <a:t>G</a:t>
                </a:r>
                <a:endParaRPr lang="en-PH" sz="1800" i="1">
                  <a:latin typeface="+mj-lt"/>
                </a:endParaRPr>
              </a:p>
              <a:p>
                <a:pPr lvl="1"/>
                <a:r>
                  <a:rPr lang="en-PH" sz="1800"/>
                  <a:t>spending </a:t>
                </a:r>
                <a:r>
                  <a:rPr lang="en-PH" sz="1800">
                    <a:sym typeface="Symbol"/>
                  </a:rPr>
                  <a:t> income  spending  income …</a:t>
                </a:r>
              </a:p>
              <a:p>
                <a:pPr lvl="1"/>
                <a:r>
                  <a:rPr lang="en-PH" sz="1800">
                    <a:sym typeface="Symbol"/>
                  </a:rPr>
                  <a:t>with (1-) saved at each round</a:t>
                </a:r>
              </a:p>
              <a:p>
                <a:pPr>
                  <a:spcBef>
                    <a:spcPts val="1800"/>
                  </a:spcBef>
                </a:pPr>
                <a:r>
                  <a:rPr lang="en-PH" sz="2000">
                    <a:sym typeface="Symbol"/>
                  </a:rPr>
                  <a:t>Fiscal policy limitations</a:t>
                </a:r>
              </a:p>
              <a:p>
                <a:pPr lvl="1"/>
                <a:r>
                  <a:rPr lang="en-PH" sz="1800">
                    <a:sym typeface="Symbol"/>
                  </a:rPr>
                  <a:t>fiscal space limited by the debt burden</a:t>
                </a:r>
              </a:p>
              <a:p>
                <a:pPr lvl="1"/>
                <a:r>
                  <a:rPr lang="en-PH" sz="1800">
                    <a:sym typeface="Symbol"/>
                  </a:rPr>
                  <a:t>lags in the political process</a:t>
                </a:r>
              </a:p>
              <a:p>
                <a:pPr lvl="1"/>
                <a:r>
                  <a:rPr lang="en-PH" sz="1800">
                    <a:sym typeface="Symbol"/>
                  </a:rPr>
                  <a:t>difficulty reversing</a:t>
                </a:r>
                <a:endParaRPr lang="en-PH" sz="1800"/>
              </a:p>
              <a:p>
                <a:pPr lvl="1">
                  <a:spcBef>
                    <a:spcPts val="1800"/>
                  </a:spcBef>
                </a:pPr>
                <a:endParaRPr lang="en-PH" sz="200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1E735C5-B3D3-044D-12A3-0F09311F3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06" y="1066851"/>
                <a:ext cx="5618603" cy="5155679"/>
              </a:xfrm>
              <a:prstGeom prst="rect">
                <a:avLst/>
              </a:prstGeom>
              <a:blipFill>
                <a:blip r:embed="rId3"/>
                <a:stretch>
                  <a:fillRect l="-976" t="-118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BEC952E-E7CD-40AD-BFCB-085933C80C0D}" vid="{2CC43116-F9B7-4B74-8957-A4A458687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macroforasia master</Template>
  <TotalTime>25825</TotalTime>
  <Words>417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Arial Narrow</vt:lpstr>
      <vt:lpstr>Calibri</vt:lpstr>
      <vt:lpstr>Cambria Math</vt:lpstr>
      <vt:lpstr>Symbol</vt:lpstr>
      <vt:lpstr>Wingdings</vt:lpstr>
      <vt:lpstr>Office Theme</vt:lpstr>
      <vt:lpstr>1_Office Theme</vt:lpstr>
      <vt:lpstr>PowerPoint Presentation</vt:lpstr>
      <vt:lpstr>Box 6.3  Equation Forms for Macro Modeling</vt:lpstr>
      <vt:lpstr>Classical School</vt:lpstr>
      <vt:lpstr>Income/Expenditure Model</vt:lpstr>
      <vt:lpstr>Paul Samuelson’s Formulation of Keynes</vt:lpstr>
      <vt:lpstr>Disequilibrium As an Outcome:  Markets Fail to Clear</vt:lpstr>
      <vt:lpstr>Fiscal Stimulus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 Wiemer</cp:lastModifiedBy>
  <cp:revision>12</cp:revision>
  <dcterms:created xsi:type="dcterms:W3CDTF">2022-09-28T05:03:08Z</dcterms:created>
  <dcterms:modified xsi:type="dcterms:W3CDTF">2024-02-24T07:52:50Z</dcterms:modified>
</cp:coreProperties>
</file>