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3"/>
  </p:notesMasterIdLst>
  <p:sldIdLst>
    <p:sldId id="256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89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7" autoAdjust="0"/>
    <p:restoredTop sz="87256" autoAdjust="0"/>
  </p:normalViewPr>
  <p:slideViewPr>
    <p:cSldViewPr snapToGrid="0">
      <p:cViewPr varScale="1">
        <p:scale>
          <a:sx n="80" d="100"/>
          <a:sy n="80" d="100"/>
        </p:scale>
        <p:origin x="120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lla Wiemer" userId="77eb88967580a5cd" providerId="LiveId" clId="{8F58D6AE-B04A-4627-99E3-4D3189F01EC6}"/>
    <pc:docChg chg="custSel delSld modSld">
      <pc:chgData name="Calla Wiemer" userId="77eb88967580a5cd" providerId="LiveId" clId="{8F58D6AE-B04A-4627-99E3-4D3189F01EC6}" dt="2024-02-17T10:40:49.346" v="6" actId="6549"/>
      <pc:docMkLst>
        <pc:docMk/>
      </pc:docMkLst>
      <pc:sldChg chg="modSp mod">
        <pc:chgData name="Calla Wiemer" userId="77eb88967580a5cd" providerId="LiveId" clId="{8F58D6AE-B04A-4627-99E3-4D3189F01EC6}" dt="2024-02-17T10:40:49.346" v="6" actId="6549"/>
        <pc:sldMkLst>
          <pc:docMk/>
          <pc:sldMk cId="1267415441" sldId="256"/>
        </pc:sldMkLst>
        <pc:spChg chg="mod">
          <ac:chgData name="Calla Wiemer" userId="77eb88967580a5cd" providerId="LiveId" clId="{8F58D6AE-B04A-4627-99E3-4D3189F01EC6}" dt="2024-02-17T10:40:49.346" v="6" actId="6549"/>
          <ac:spMkLst>
            <pc:docMk/>
            <pc:sldMk cId="1267415441" sldId="256"/>
            <ac:spMk id="3" creationId="{5FF44647-6B5E-9887-2DDE-E2F0A63014C9}"/>
          </ac:spMkLst>
        </pc:spChg>
      </pc:sldChg>
      <pc:sldChg chg="del">
        <pc:chgData name="Calla Wiemer" userId="77eb88967580a5cd" providerId="LiveId" clId="{8F58D6AE-B04A-4627-99E3-4D3189F01EC6}" dt="2024-02-17T10:25:56.332" v="4" actId="47"/>
        <pc:sldMkLst>
          <pc:docMk/>
          <pc:sldMk cId="1303917993" sldId="262"/>
        </pc:sldMkLst>
      </pc:sldChg>
      <pc:sldChg chg="delSp mod delAnim">
        <pc:chgData name="Calla Wiemer" userId="77eb88967580a5cd" providerId="LiveId" clId="{8F58D6AE-B04A-4627-99E3-4D3189F01EC6}" dt="2024-02-17T10:26:09.599" v="5" actId="478"/>
        <pc:sldMkLst>
          <pc:docMk/>
          <pc:sldMk cId="1751758967" sldId="265"/>
        </pc:sldMkLst>
        <pc:picChg chg="del">
          <ac:chgData name="Calla Wiemer" userId="77eb88967580a5cd" providerId="LiveId" clId="{8F58D6AE-B04A-4627-99E3-4D3189F01EC6}" dt="2024-02-17T10:26:09.599" v="5" actId="478"/>
          <ac:picMkLst>
            <pc:docMk/>
            <pc:sldMk cId="1751758967" sldId="265"/>
            <ac:picMk id="6" creationId="{B8D5FD45-0AB3-6ECA-B6C5-8CF77DB887D1}"/>
          </ac:picMkLst>
        </pc:picChg>
      </pc:sldChg>
      <pc:sldChg chg="del">
        <pc:chgData name="Calla Wiemer" userId="77eb88967580a5cd" providerId="LiveId" clId="{8F58D6AE-B04A-4627-99E3-4D3189F01EC6}" dt="2024-02-17T10:25:51.446" v="0" actId="47"/>
        <pc:sldMkLst>
          <pc:docMk/>
          <pc:sldMk cId="1975189997" sldId="273"/>
        </pc:sldMkLst>
      </pc:sldChg>
      <pc:sldChg chg="del">
        <pc:chgData name="Calla Wiemer" userId="77eb88967580a5cd" providerId="LiveId" clId="{8F58D6AE-B04A-4627-99E3-4D3189F01EC6}" dt="2024-02-17T10:25:52.051" v="1" actId="47"/>
        <pc:sldMkLst>
          <pc:docMk/>
          <pc:sldMk cId="405366070" sldId="274"/>
        </pc:sldMkLst>
      </pc:sldChg>
      <pc:sldChg chg="del">
        <pc:chgData name="Calla Wiemer" userId="77eb88967580a5cd" providerId="LiveId" clId="{8F58D6AE-B04A-4627-99E3-4D3189F01EC6}" dt="2024-02-17T10:25:52.687" v="2" actId="47"/>
        <pc:sldMkLst>
          <pc:docMk/>
          <pc:sldMk cId="3536468482" sldId="275"/>
        </pc:sldMkLst>
      </pc:sldChg>
      <pc:sldChg chg="del">
        <pc:chgData name="Calla Wiemer" userId="77eb88967580a5cd" providerId="LiveId" clId="{8F58D6AE-B04A-4627-99E3-4D3189F01EC6}" dt="2024-02-17T10:25:53.489" v="3" actId="47"/>
        <pc:sldMkLst>
          <pc:docMk/>
          <pc:sldMk cId="4076540046" sldId="27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6C4816-73EF-4B4F-AD79-88976FF9CE99}" type="datetimeFigureOut">
              <a:rPr lang="en-PH" smtClean="0"/>
              <a:t>17/02/2024</a:t>
            </a:fld>
            <a:endParaRPr lang="en-P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D8AB4-F486-4DFB-B719-63D52A3EF683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379064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9CF372-EE0F-E963-4C58-B9F5B86D08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1256" y="1150212"/>
            <a:ext cx="8516983" cy="193262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FE563D-2627-A719-482F-945F0A160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32" y="177874"/>
            <a:ext cx="10515600" cy="477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769775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9CF372-EE0F-E963-4C58-B9F5B86D08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8932" y="2247492"/>
            <a:ext cx="8516983" cy="193262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FE563D-2627-A719-482F-945F0A160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32" y="177874"/>
            <a:ext cx="5275217" cy="14549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955931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66B2447-E9F7-95FE-F300-1A0B321191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328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B2ABB1-E9C4-3021-2543-0CC5E023FD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69" b="23024"/>
          <a:stretch/>
        </p:blipFill>
        <p:spPr>
          <a:xfrm>
            <a:off x="0" y="6376160"/>
            <a:ext cx="12192000" cy="4770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154073B-445F-2D8C-0A95-62D933DB859C}"/>
              </a:ext>
            </a:extLst>
          </p:cNvPr>
          <p:cNvSpPr txBox="1"/>
          <p:nvPr userDrawn="1"/>
        </p:nvSpPr>
        <p:spPr>
          <a:xfrm>
            <a:off x="10419399" y="6364869"/>
            <a:ext cx="177260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F389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Macroeconomics</a:t>
            </a:r>
          </a:p>
          <a:p>
            <a:pPr algn="ctr"/>
            <a:r>
              <a:rPr lang="en-GB" sz="105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 Emerging East Asia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0FD94C-C7CF-1101-16BC-6EF02DFEA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32" y="177874"/>
            <a:ext cx="10515600" cy="477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32374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C8A5911-F1C7-4620-C8D4-D0FD1DB411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9061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B2ABB1-E9C4-3021-2543-0CC5E023FD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69" b="23024"/>
          <a:stretch/>
        </p:blipFill>
        <p:spPr>
          <a:xfrm>
            <a:off x="0" y="6376160"/>
            <a:ext cx="12192000" cy="4770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154073B-445F-2D8C-0A95-62D933DB859C}"/>
              </a:ext>
            </a:extLst>
          </p:cNvPr>
          <p:cNvSpPr txBox="1"/>
          <p:nvPr userDrawn="1"/>
        </p:nvSpPr>
        <p:spPr>
          <a:xfrm>
            <a:off x="10419399" y="6364869"/>
            <a:ext cx="177260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F389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Macroeconomics</a:t>
            </a:r>
          </a:p>
          <a:p>
            <a:pPr algn="ctr"/>
            <a:r>
              <a:rPr lang="en-GB" sz="105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 Emerging East Asia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0FD94C-C7CF-1101-16BC-6EF02DFEA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32" y="177874"/>
            <a:ext cx="5288279" cy="1350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658705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chrome-extension://efaidnbmnnnibpcajpcglclefindmkaj/https:/www.world-exchanges.org/storage/app/media/FY%202021%20Market%20Highlights%20v3.pdf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unctadstat.unctad.org/datacentre/dataviewer/US.TradeMerchTotal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ky, outdoor, cloudy, clouds&#10;&#10;Description automatically generated">
            <a:extLst>
              <a:ext uri="{FF2B5EF4-FFF2-40B4-BE49-F238E27FC236}">
                <a16:creationId xmlns:a16="http://schemas.microsoft.com/office/drawing/2014/main" id="{37B81EB7-D89C-AF36-B01D-8BE24E68C6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" y="-185588"/>
            <a:ext cx="12191320" cy="70435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037A99-3E5C-CD9E-5B63-89F544679757}"/>
              </a:ext>
            </a:extLst>
          </p:cNvPr>
          <p:cNvSpPr txBox="1"/>
          <p:nvPr/>
        </p:nvSpPr>
        <p:spPr>
          <a:xfrm>
            <a:off x="2036540" y="185588"/>
            <a:ext cx="81189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3200" b="1">
                <a:solidFill>
                  <a:srgbClr val="F389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Ateneo de Manila University</a:t>
            </a:r>
          </a:p>
          <a:p>
            <a:pPr algn="ctr">
              <a:spcBef>
                <a:spcPts val="600"/>
              </a:spcBef>
            </a:pPr>
            <a:r>
              <a:rPr lang="en-PH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Intermediate Macroeconomic Theory</a:t>
            </a:r>
          </a:p>
          <a:p>
            <a:pPr algn="ctr">
              <a:spcBef>
                <a:spcPts val="600"/>
              </a:spcBef>
            </a:pPr>
            <a:r>
              <a:rPr lang="en-PH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2024.02.19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C813A9-D1CD-52C8-D0B9-9B6DF85520C0}"/>
              </a:ext>
            </a:extLst>
          </p:cNvPr>
          <p:cNvSpPr txBox="1"/>
          <p:nvPr/>
        </p:nvSpPr>
        <p:spPr>
          <a:xfrm>
            <a:off x="3667222" y="6272302"/>
            <a:ext cx="48575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>
                <a:solidFill>
                  <a:srgbClr val="F389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CALLA WIEMER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F44647-6B5E-9887-2DDE-E2F0A63014C9}"/>
              </a:ext>
            </a:extLst>
          </p:cNvPr>
          <p:cNvSpPr txBox="1"/>
          <p:nvPr/>
        </p:nvSpPr>
        <p:spPr>
          <a:xfrm>
            <a:off x="3761090" y="2003314"/>
            <a:ext cx="4669816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  <a:p>
            <a:pPr marL="288925" indent="-28892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PH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 #3</a:t>
            </a:r>
          </a:p>
          <a:p>
            <a:pPr marL="288925" indent="-28892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PH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Forex Market Mechanics</a:t>
            </a:r>
          </a:p>
          <a:p>
            <a:pPr marL="288925" indent="-28892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PH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Forex Market Size</a:t>
            </a:r>
          </a:p>
          <a:p>
            <a:pPr marL="288925" indent="-28892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PH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Effective Exchange Rates</a:t>
            </a:r>
          </a:p>
          <a:p>
            <a:pPr marL="288925" indent="-28892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PH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Exchange Rate Determination</a:t>
            </a:r>
          </a:p>
        </p:txBody>
      </p:sp>
    </p:spTree>
    <p:extLst>
      <p:ext uri="{BB962C8B-B14F-4D97-AF65-F5344CB8AC3E}">
        <p14:creationId xmlns:p14="http://schemas.microsoft.com/office/powerpoint/2010/main" val="1267415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11BB84F-0689-7DA0-A89A-713CDD943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Exchange Rate Determination</a:t>
            </a:r>
            <a:endParaRPr lang="en-P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B3AF29AD-B2E6-5920-925A-54F4A40F6DD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01932" y="980728"/>
                <a:ext cx="9372600" cy="5396009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000"/>
                  <a:t>Market forces</a:t>
                </a:r>
              </a:p>
              <a:p>
                <a:pPr lvl="1"/>
                <a:r>
                  <a:rPr lang="en-US" sz="1800"/>
                  <a:t>Purchasing power parity </a:t>
                </a:r>
              </a:p>
              <a:p>
                <a:pPr lvl="2"/>
                <a:r>
                  <a:rPr lang="en-US" sz="1800"/>
                  <a:t>trade account in the balance of payments</a:t>
                </a:r>
              </a:p>
              <a:p>
                <a:pPr lvl="2"/>
                <a:r>
                  <a:rPr lang="en-US" sz="1800"/>
                  <a:t>arbitrage  </a:t>
                </a:r>
                <a:r>
                  <a:rPr lang="en-US" sz="1800">
                    <a:sym typeface="Symbol"/>
                  </a:rPr>
                  <a:t>  </a:t>
                </a:r>
                <a:r>
                  <a:rPr lang="en-US" sz="1800"/>
                  <a:t>“Law of One Price”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PH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𝐼𝐷𝑅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𝑈𝑆𝐷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PH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PH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𝐼𝐷𝑅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PH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𝑈𝑆𝐷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800"/>
                  <a:t>	where </a:t>
                </a:r>
                <a:r>
                  <a:rPr lang="en-US" sz="1800" i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:r>
                  <a:rPr lang="en-US" sz="1800" i="1" baseline="-250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r>
                  <a:rPr lang="en-US" sz="1800">
                    <a:latin typeface="+mj-lt"/>
                  </a:rPr>
                  <a:t>  </a:t>
                </a:r>
                <a:r>
                  <a:rPr lang="en-US" sz="1800"/>
                  <a:t>is the price of a basket of traded goods in currency </a:t>
                </a:r>
                <a:r>
                  <a:rPr lang="en-US" sz="1800" i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endParaRPr lang="en-US" sz="18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>
                  <a:spcBef>
                    <a:spcPts val="1800"/>
                  </a:spcBef>
                </a:pPr>
                <a:r>
                  <a:rPr lang="en-US" sz="1800"/>
                  <a:t>Interest parity</a:t>
                </a:r>
              </a:p>
              <a:p>
                <a:pPr lvl="2"/>
                <a:r>
                  <a:rPr lang="en-US" sz="1800"/>
                  <a:t>financial account in the BoP</a:t>
                </a:r>
              </a:p>
              <a:p>
                <a:pPr lvl="2"/>
                <a:r>
                  <a:rPr lang="en-US" sz="1800"/>
                  <a:t>interest arbitrage  </a:t>
                </a:r>
                <a:r>
                  <a:rPr lang="en-US" sz="1800">
                    <a:sym typeface="Symbol"/>
                  </a:rPr>
                  <a:t>  expected real rates of return equalize </a:t>
                </a:r>
              </a:p>
              <a:p>
                <a:pPr marL="228600" lvl="2" indent="0">
                  <a:spcBef>
                    <a:spcPts val="1200"/>
                  </a:spcBef>
                  <a:buNone/>
                </a:pPr>
                <a:r>
                  <a:rPr lang="en-US" sz="1800">
                    <a:sym typeface="Symbol"/>
                  </a:rPr>
                  <a:t>where equilibration is a process</a:t>
                </a:r>
                <a:endParaRPr lang="en-US" sz="1800"/>
              </a:p>
              <a:p>
                <a:pPr marL="0" indent="0">
                  <a:spcBef>
                    <a:spcPts val="2400"/>
                  </a:spcBef>
                  <a:buNone/>
                </a:pPr>
                <a:r>
                  <a:rPr lang="en-US" sz="2000"/>
                  <a:t>Central bank intervention</a:t>
                </a:r>
              </a:p>
              <a:p>
                <a:pPr lvl="1">
                  <a:spcBef>
                    <a:spcPts val="384"/>
                  </a:spcBef>
                </a:pPr>
                <a:r>
                  <a:rPr lang="en-US" sz="1800"/>
                  <a:t>according to exchange rate regime (arrangement)</a:t>
                </a:r>
              </a:p>
              <a:p>
                <a:pPr lvl="2">
                  <a:spcBef>
                    <a:spcPts val="384"/>
                  </a:spcBef>
                </a:pPr>
                <a:r>
                  <a:rPr lang="en-US" sz="1800"/>
                  <a:t>floating rate</a:t>
                </a:r>
              </a:p>
              <a:p>
                <a:pPr lvl="2">
                  <a:spcBef>
                    <a:spcPts val="384"/>
                  </a:spcBef>
                </a:pPr>
                <a:r>
                  <a:rPr lang="en-US" sz="1800"/>
                  <a:t>fixed rate</a:t>
                </a:r>
              </a:p>
              <a:p>
                <a:pPr lvl="2">
                  <a:spcBef>
                    <a:spcPts val="384"/>
                  </a:spcBef>
                </a:pPr>
                <a:r>
                  <a:rPr lang="en-US" sz="1800"/>
                  <a:t>in between … circumstance / judgment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B3AF29AD-B2E6-5920-925A-54F4A40F6D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1932" y="980728"/>
                <a:ext cx="9372600" cy="5396009"/>
              </a:xfrm>
              <a:prstGeom prst="rect">
                <a:avLst/>
              </a:prstGeom>
              <a:blipFill>
                <a:blip r:embed="rId2"/>
                <a:stretch>
                  <a:fillRect l="-716" t="-1243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6246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8C0014B-43F7-6C89-ECE5-EE11EC3D5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Market for Dollars Priced in Yen</a:t>
            </a:r>
            <a:endParaRPr lang="en-PH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FF317C-0D02-A431-01FF-A9F4BF763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04" y="1085226"/>
            <a:ext cx="5029552" cy="494658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AD52480-D121-4A6B-3990-D10BE43116B7}"/>
              </a:ext>
            </a:extLst>
          </p:cNvPr>
          <p:cNvSpPr txBox="1">
            <a:spLocks/>
          </p:cNvSpPr>
          <p:nvPr/>
        </p:nvSpPr>
        <p:spPr>
          <a:xfrm>
            <a:off x="6459845" y="1085227"/>
            <a:ext cx="5030210" cy="239029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u="sng"/>
              <a:t>Supply of Dollars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en-US" sz="2000"/>
              <a:t>comes from: </a:t>
            </a:r>
          </a:p>
          <a:p>
            <a:r>
              <a:rPr lang="en-US" altLang="en-US" sz="2000"/>
              <a:t>Japanese exports to US</a:t>
            </a:r>
          </a:p>
          <a:p>
            <a:r>
              <a:rPr lang="en-US" altLang="en-US" sz="2000"/>
              <a:t>purchase of Japanese assets by Americans</a:t>
            </a:r>
          </a:p>
          <a:p>
            <a:r>
              <a:rPr lang="en-US" altLang="en-US" sz="2000"/>
              <a:t>sale of assets held in US by Japanese</a:t>
            </a:r>
          </a:p>
          <a:p>
            <a:pPr algn="ctr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altLang="en-US" sz="2000"/>
              <a:t> CREDITS ON JAPAN’s BoP</a:t>
            </a:r>
          </a:p>
          <a:p>
            <a:endParaRPr lang="en-PH" sz="200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0D4342B-5D89-7CD7-498C-113E0C9D0E87}"/>
              </a:ext>
            </a:extLst>
          </p:cNvPr>
          <p:cNvSpPr txBox="1">
            <a:spLocks/>
          </p:cNvSpPr>
          <p:nvPr/>
        </p:nvSpPr>
        <p:spPr>
          <a:xfrm>
            <a:off x="6459844" y="3641519"/>
            <a:ext cx="5030209" cy="239029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sz="2000" b="0" u="sng">
                <a:solidFill>
                  <a:schemeClr val="tx1"/>
                </a:solidFill>
                <a:effectLst/>
              </a:rPr>
              <a:t>Demand for Dollars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</a:pPr>
            <a:r>
              <a:rPr lang="en-US" altLang="en-US" sz="2000" b="0">
                <a:solidFill>
                  <a:schemeClr val="tx1"/>
                </a:solidFill>
                <a:effectLst/>
              </a:rPr>
              <a:t>comes from: </a:t>
            </a:r>
          </a:p>
          <a:p>
            <a:pPr>
              <a:buSzTx/>
              <a:buFontTx/>
              <a:buChar char="•"/>
            </a:pPr>
            <a:r>
              <a:rPr lang="en-US" altLang="en-US" sz="2000" b="0">
                <a:solidFill>
                  <a:schemeClr val="tx1"/>
                </a:solidFill>
                <a:effectLst/>
              </a:rPr>
              <a:t>Japanese imports from US</a:t>
            </a:r>
          </a:p>
          <a:p>
            <a:pPr>
              <a:buSzTx/>
              <a:buFontTx/>
              <a:buChar char="•"/>
            </a:pPr>
            <a:r>
              <a:rPr lang="en-US" altLang="en-US" sz="2000" b="0">
                <a:solidFill>
                  <a:schemeClr val="tx1"/>
                </a:solidFill>
                <a:effectLst/>
              </a:rPr>
              <a:t>purchase of US assets by Japanese</a:t>
            </a:r>
          </a:p>
          <a:p>
            <a:pPr>
              <a:buSzTx/>
              <a:buFontTx/>
              <a:buChar char="•"/>
            </a:pPr>
            <a:r>
              <a:rPr lang="en-US" altLang="en-US" sz="2000" b="0">
                <a:solidFill>
                  <a:schemeClr val="tx1"/>
                </a:solidFill>
                <a:effectLst/>
              </a:rPr>
              <a:t>sale of assets held in Japan by Americans </a:t>
            </a:r>
          </a:p>
          <a:p>
            <a:pPr algn="ctr">
              <a:spcBef>
                <a:spcPts val="1200"/>
              </a:spcBef>
              <a:buClrTx/>
              <a:buSzTx/>
              <a:buFontTx/>
              <a:buNone/>
            </a:pPr>
            <a:r>
              <a:rPr lang="en-US" altLang="en-US" sz="2000" b="0">
                <a:solidFill>
                  <a:schemeClr val="tx1"/>
                </a:solidFill>
                <a:effectLst/>
              </a:rPr>
              <a:t>DEBITS ON JAPAN’s BoP</a:t>
            </a:r>
            <a:endParaRPr lang="en-PH" sz="2000" b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91469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6F9325C-D459-E83F-193A-30FA0878A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Demand &amp; Supply Shifts in the </a:t>
            </a:r>
            <a:r>
              <a:rPr lang="en-PH" sz="3600" cap="none"/>
              <a:t>¥/$ Market</a:t>
            </a:r>
            <a:endParaRPr lang="en-PH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39A657C-C702-5FD6-F797-935D25FA88A4}"/>
              </a:ext>
            </a:extLst>
          </p:cNvPr>
          <p:cNvSpPr txBox="1">
            <a:spLocks/>
          </p:cNvSpPr>
          <p:nvPr/>
        </p:nvSpPr>
        <p:spPr>
          <a:xfrm>
            <a:off x="493295" y="904869"/>
            <a:ext cx="6003758" cy="539967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213" indent="-176213"/>
            <a:r>
              <a:rPr lang="en-US" altLang="en-US" sz="2000"/>
              <a:t>Factors that increase the supply of dollars</a:t>
            </a:r>
          </a:p>
          <a:p>
            <a:pPr marL="396875" lvl="1" indent="-165100"/>
            <a:r>
              <a:rPr lang="en-US" altLang="en-US" sz="1800"/>
              <a:t>Americans show greater preference for Japanese goods</a:t>
            </a:r>
          </a:p>
          <a:p>
            <a:pPr marL="396875" lvl="1" indent="-165100"/>
            <a:r>
              <a:rPr lang="en-US" altLang="en-US" sz="1800"/>
              <a:t>U.S. real GDP growth rises</a:t>
            </a:r>
          </a:p>
          <a:p>
            <a:pPr marL="396875" lvl="1" indent="-165100"/>
            <a:r>
              <a:rPr lang="en-US" altLang="en-US" sz="1800"/>
              <a:t>the real rate of return on Japanese assets increases</a:t>
            </a:r>
          </a:p>
          <a:p>
            <a:pPr marL="396875" lvl="1" indent="-165100"/>
            <a:r>
              <a:rPr lang="en-US" altLang="en-US" sz="1800"/>
              <a:t>the real rate of return on US assets falls</a:t>
            </a:r>
          </a:p>
          <a:p>
            <a:pPr marL="396875" lvl="1" indent="-165100"/>
            <a:r>
              <a:rPr lang="en-US" altLang="en-US" sz="1800"/>
              <a:t>expectations arise that the $ will depreciate vs the </a:t>
            </a:r>
            <a:r>
              <a:rPr lang="en-US" altLang="en-US" sz="1800">
                <a:cs typeface="Tahoma" pitchFamily="34" charset="0"/>
              </a:rPr>
              <a:t>¥</a:t>
            </a:r>
            <a:r>
              <a:rPr lang="en-US" altLang="en-US" sz="1800"/>
              <a:t> </a:t>
            </a:r>
          </a:p>
          <a:p>
            <a:pPr marL="396875" lvl="1" indent="-165100"/>
            <a:r>
              <a:rPr lang="en-US" altLang="en-US" sz="1800"/>
              <a:t>the rate of US inflation increases</a:t>
            </a:r>
          </a:p>
          <a:p>
            <a:pPr marL="231775" lvl="1" indent="0">
              <a:buFont typeface="Arial" panose="020B0604020202020204" pitchFamily="34" charset="0"/>
              <a:buNone/>
            </a:pPr>
            <a:r>
              <a:rPr lang="en-US" altLang="en-US" sz="1800">
                <a:solidFill>
                  <a:srgbClr val="7030A0"/>
                </a:solidFill>
              </a:rPr>
              <a:t>Result:  yen appreciates vs the dollar</a:t>
            </a:r>
          </a:p>
          <a:p>
            <a:pPr lvl="1"/>
            <a:endParaRPr lang="en-US" altLang="en-US" sz="1800"/>
          </a:p>
          <a:p>
            <a:pPr marL="176213" indent="-176213"/>
            <a:r>
              <a:rPr lang="en-US" altLang="en-US" sz="2000"/>
              <a:t>Factors that increase the demand for dollars</a:t>
            </a:r>
          </a:p>
          <a:p>
            <a:pPr marL="396875" lvl="1" indent="-165100"/>
            <a:r>
              <a:rPr lang="en-US" altLang="en-US" sz="1800"/>
              <a:t>Japanese show greater preference for American goods</a:t>
            </a:r>
          </a:p>
          <a:p>
            <a:pPr marL="396875" lvl="1" indent="-165100"/>
            <a:r>
              <a:rPr lang="en-US" altLang="en-US" sz="1800"/>
              <a:t>Japanese real GDP growth rises</a:t>
            </a:r>
          </a:p>
          <a:p>
            <a:pPr marL="396875" lvl="1" indent="-165100"/>
            <a:r>
              <a:rPr lang="en-US" altLang="en-US" sz="1800"/>
              <a:t>the real rate of return on US assets increases</a:t>
            </a:r>
          </a:p>
          <a:p>
            <a:pPr marL="396875" lvl="1" indent="-165100"/>
            <a:r>
              <a:rPr lang="en-US" altLang="en-US" sz="1800"/>
              <a:t>the real rate of return on Japanese assets falls</a:t>
            </a:r>
          </a:p>
          <a:p>
            <a:pPr marL="396875" lvl="1" indent="-165100"/>
            <a:r>
              <a:rPr lang="en-US" altLang="en-US" sz="1800"/>
              <a:t>expectations arise that the $ will appreciate vs the </a:t>
            </a:r>
            <a:r>
              <a:rPr lang="en-US" altLang="en-US" sz="1800">
                <a:cs typeface="Tahoma" pitchFamily="34" charset="0"/>
              </a:rPr>
              <a:t>¥</a:t>
            </a:r>
          </a:p>
          <a:p>
            <a:pPr marL="396875" lvl="1" indent="-165100"/>
            <a:r>
              <a:rPr lang="en-US" altLang="en-US" sz="1800">
                <a:cs typeface="Tahoma" pitchFamily="34" charset="0"/>
              </a:rPr>
              <a:t>the rate of Japanese inflation increases</a:t>
            </a:r>
          </a:p>
          <a:p>
            <a:pPr marL="231775" lvl="1" indent="0">
              <a:buFont typeface="Arial" panose="020B0604020202020204" pitchFamily="34" charset="0"/>
              <a:buNone/>
            </a:pPr>
            <a:r>
              <a:rPr lang="en-US" altLang="en-US" sz="1800">
                <a:solidFill>
                  <a:srgbClr val="7030A0"/>
                </a:solidFill>
                <a:cs typeface="Tahoma" pitchFamily="34" charset="0"/>
              </a:rPr>
              <a:t>Result:  yen depreciates vs the dollar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3231E62A-B685-8086-4EA8-865052F80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713" y="904869"/>
            <a:ext cx="3169255" cy="54959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105830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DA00245-A531-75EA-AE7F-05714870C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Dutch Disease, Philippine Style</a:t>
            </a:r>
            <a:endParaRPr lang="en-PH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80F50D9-1EC0-D75C-A8AA-6083205ECDE8}"/>
              </a:ext>
            </a:extLst>
          </p:cNvPr>
          <p:cNvSpPr txBox="1">
            <a:spLocks/>
          </p:cNvSpPr>
          <p:nvPr/>
        </p:nvSpPr>
        <p:spPr>
          <a:xfrm>
            <a:off x="6232176" y="1230850"/>
            <a:ext cx="4042792" cy="413732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PH" sz="2000"/>
              <a:t>Suppose the graph represents the market for USD priced in PHP under the counterfactual of no remittances.</a:t>
            </a:r>
          </a:p>
          <a:p>
            <a:pPr>
              <a:spcBef>
                <a:spcPts val="1800"/>
              </a:spcBef>
            </a:pPr>
            <a:r>
              <a:rPr lang="en-PH" sz="2000">
                <a:solidFill>
                  <a:srgbClr val="C00000"/>
                </a:solidFill>
              </a:rPr>
              <a:t>Q:  How do we represent the impact of remittances?</a:t>
            </a:r>
          </a:p>
          <a:p>
            <a:pPr>
              <a:spcBef>
                <a:spcPts val="1800"/>
              </a:spcBef>
            </a:pPr>
            <a:r>
              <a:rPr lang="en-PH" sz="2000">
                <a:solidFill>
                  <a:srgbClr val="C00000"/>
                </a:solidFill>
              </a:rPr>
              <a:t>Q:  How does this affect the value of the peso?</a:t>
            </a:r>
          </a:p>
          <a:p>
            <a:pPr>
              <a:spcBef>
                <a:spcPts val="1800"/>
              </a:spcBef>
            </a:pPr>
            <a:r>
              <a:rPr lang="en-PH" sz="2000">
                <a:solidFill>
                  <a:srgbClr val="C00000"/>
                </a:solidFill>
              </a:rPr>
              <a:t>Q:  What are the implications for exports? … for imports?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2AE492-9320-5135-5959-FC8A6EC35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583" y="1464456"/>
            <a:ext cx="4060288" cy="367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75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EA28834-AF53-9F39-8816-8E9A9B22B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Fixed Exchange Rates: Chinese Rmb to USD</a:t>
            </a:r>
            <a:endParaRPr lang="en-PH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0383448-0325-FF29-6473-05FAAE2BE1F1}"/>
              </a:ext>
            </a:extLst>
          </p:cNvPr>
          <p:cNvGrpSpPr/>
          <p:nvPr/>
        </p:nvGrpSpPr>
        <p:grpSpPr>
          <a:xfrm>
            <a:off x="770021" y="954670"/>
            <a:ext cx="3093954" cy="5385610"/>
            <a:chOff x="395536" y="1628800"/>
            <a:chExt cx="2867586" cy="5103788"/>
          </a:xfrm>
        </p:grpSpPr>
        <p:pic>
          <p:nvPicPr>
            <p:cNvPr id="5" name="Picture 5">
              <a:extLst>
                <a:ext uri="{FF2B5EF4-FFF2-40B4-BE49-F238E27FC236}">
                  <a16:creationId xmlns:a16="http://schemas.microsoft.com/office/drawing/2014/main" id="{44C8E33A-8A02-9963-0F9F-F49BA6F6AB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1628800"/>
              <a:ext cx="2867586" cy="51037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DA330BF-DCA2-3A92-8B67-CEF4BA499E79}"/>
                </a:ext>
              </a:extLst>
            </p:cNvPr>
            <p:cNvCxnSpPr>
              <a:stCxn id="5" idx="1"/>
              <a:endCxn id="5" idx="3"/>
            </p:cNvCxnSpPr>
            <p:nvPr/>
          </p:nvCxnSpPr>
          <p:spPr>
            <a:xfrm>
              <a:off x="395536" y="4180694"/>
              <a:ext cx="286758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6AAA90DE-98B5-6AF3-44EE-2D87EFA93BA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74957" y="954670"/>
                <a:ext cx="5751095" cy="5385609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/>
                  <a:t>Central bank intervenes to fix exchange rate</a:t>
                </a:r>
              </a:p>
              <a:p>
                <a:pPr marL="176213" indent="-176213">
                  <a:spcBef>
                    <a:spcPts val="1200"/>
                  </a:spcBef>
                </a:pPr>
                <a:r>
                  <a:rPr lang="en-US" sz="2000"/>
                  <a:t>Figure 8.4</a:t>
                </a:r>
              </a:p>
              <a:p>
                <a:pPr marL="297180" lvl="1" indent="0">
                  <a:buFont typeface="Arial" panose="020B0604020202020204" pitchFamily="34" charset="0"/>
                  <a:buNone/>
                </a:pPr>
                <a:r>
                  <a:rPr lang="en-US" sz="2000"/>
                  <a:t>at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acc>
                  </m:oMath>
                </a14:m>
                <a:r>
                  <a:rPr lang="en-US" sz="2000"/>
                  <a:t>:</a:t>
                </a:r>
              </a:p>
              <a:p>
                <a:pPr marL="473393" lvl="1" indent="-176213"/>
                <a:r>
                  <a:rPr lang="en-US" sz="2000"/>
                  <a:t>$ is overvalued ($1 buys more Rmb)</a:t>
                </a:r>
              </a:p>
              <a:p>
                <a:pPr marL="473393" lvl="1" indent="-176213"/>
                <a:r>
                  <a:rPr lang="en-US" sz="2000"/>
                  <a:t>Rmb is undervalued  (takes more Rmb to buy $1)</a:t>
                </a:r>
              </a:p>
              <a:p>
                <a:pPr marL="473393" lvl="1" indent="-176213"/>
                <a:r>
                  <a:rPr lang="en-US" sz="2000"/>
                  <a:t>surplus of $ results</a:t>
                </a:r>
              </a:p>
              <a:p>
                <a:pPr marL="473393" lvl="1" indent="-176213"/>
                <a:r>
                  <a:rPr lang="en-US" sz="2000">
                    <a:solidFill>
                      <a:srgbClr val="C00000"/>
                    </a:solidFill>
                  </a:rPr>
                  <a:t>What must central bank do to maintain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acc>
                  </m:oMath>
                </a14:m>
                <a:r>
                  <a:rPr lang="en-US" sz="2000">
                    <a:solidFill>
                      <a:srgbClr val="C00000"/>
                    </a:solidFill>
                  </a:rPr>
                  <a:t>?</a:t>
                </a:r>
              </a:p>
              <a:p>
                <a:pPr marL="176213" indent="-176213">
                  <a:spcBef>
                    <a:spcPts val="3600"/>
                  </a:spcBef>
                </a:pPr>
                <a:r>
                  <a:rPr lang="en-US" sz="2000"/>
                  <a:t>Figure 8.5</a:t>
                </a:r>
              </a:p>
              <a:p>
                <a:pPr marL="297180" lvl="1" indent="0">
                  <a:buFont typeface="Arial" panose="020B0604020202020204" pitchFamily="34" charset="0"/>
                  <a:buNone/>
                </a:pPr>
                <a:r>
                  <a:rPr lang="en-US" sz="2000"/>
                  <a:t>at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acc>
                  </m:oMath>
                </a14:m>
                <a:r>
                  <a:rPr lang="en-US" sz="2000"/>
                  <a:t>:</a:t>
                </a:r>
              </a:p>
              <a:p>
                <a:pPr marL="473393" lvl="1" indent="-176213"/>
                <a:r>
                  <a:rPr lang="en-US" sz="2000"/>
                  <a:t>$ is undervalued ($1 buys fewer Rmb)</a:t>
                </a:r>
              </a:p>
              <a:p>
                <a:pPr marL="473393" lvl="1" indent="-176213"/>
                <a:r>
                  <a:rPr lang="en-US" sz="2000"/>
                  <a:t>Rmb is overvalued  (takes fewer Rmb to buy $1)</a:t>
                </a:r>
              </a:p>
              <a:p>
                <a:pPr marL="473393" lvl="1" indent="-176213"/>
                <a:r>
                  <a:rPr lang="en-US" sz="2000"/>
                  <a:t>shortage of $ results</a:t>
                </a:r>
              </a:p>
              <a:p>
                <a:pPr marL="473393" lvl="1" indent="-176213"/>
                <a:r>
                  <a:rPr lang="en-US" sz="2000">
                    <a:solidFill>
                      <a:srgbClr val="C00000"/>
                    </a:solidFill>
                  </a:rPr>
                  <a:t>What must central bank do to maintain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acc>
                  </m:oMath>
                </a14:m>
                <a:r>
                  <a:rPr lang="en-US" sz="2000">
                    <a:solidFill>
                      <a:srgbClr val="C00000"/>
                    </a:solidFill>
                  </a:rPr>
                  <a:t>?</a:t>
                </a:r>
              </a:p>
              <a:p>
                <a:pPr marL="473393" lvl="1" indent="-176213"/>
                <a:endParaRPr lang="en-US" sz="200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6AAA90DE-98B5-6AF3-44EE-2D87EFA93B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4957" y="954670"/>
                <a:ext cx="5751095" cy="5385609"/>
              </a:xfrm>
              <a:prstGeom prst="rect">
                <a:avLst/>
              </a:prstGeom>
              <a:blipFill>
                <a:blip r:embed="rId3"/>
                <a:stretch>
                  <a:fillRect l="-1697" t="-1586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4F432164-6EA8-19B5-FCA0-24DD75C849C9}"/>
              </a:ext>
            </a:extLst>
          </p:cNvPr>
          <p:cNvSpPr txBox="1"/>
          <p:nvPr/>
        </p:nvSpPr>
        <p:spPr>
          <a:xfrm>
            <a:off x="10262936" y="2979420"/>
            <a:ext cx="1700463" cy="1631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lvl="1">
              <a:buFont typeface="Arial" panose="020B0604020202020204" pitchFamily="34" charset="0"/>
              <a:buNone/>
            </a:pPr>
            <a:r>
              <a:rPr lang="en-US" sz="2000">
                <a:solidFill>
                  <a:srgbClr val="C00000"/>
                </a:solidFill>
              </a:rPr>
              <a:t>Which of these situations is more sustainable?</a:t>
            </a:r>
            <a:endParaRPr lang="en-US" sz="2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04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C74A6A8-23E7-04A4-73C9-02931C591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Chart 8.1  Forex Turnover by Instrument</a:t>
            </a:r>
            <a:endParaRPr lang="en-PH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65EC35-60F8-8FFF-33A0-A33B1037A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33" y="1261323"/>
            <a:ext cx="7721752" cy="4534707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2FEB1D8-4CE9-E7E5-C9B8-73ED45D4410A}"/>
              </a:ext>
            </a:extLst>
          </p:cNvPr>
          <p:cNvSpPr txBox="1">
            <a:spLocks/>
          </p:cNvSpPr>
          <p:nvPr/>
        </p:nvSpPr>
        <p:spPr>
          <a:xfrm>
            <a:off x="8121316" y="1736719"/>
            <a:ext cx="3501189" cy="36413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US" sz="2000"/>
              <a:t>Turnover in 2022 = $7.5 trn/</a:t>
            </a:r>
            <a:r>
              <a:rPr lang="en-US" sz="2000" b="1">
                <a:solidFill>
                  <a:srgbClr val="C00000"/>
                </a:solidFill>
              </a:rPr>
              <a:t>day</a:t>
            </a:r>
          </a:p>
          <a:p>
            <a:pPr marL="0" indent="0">
              <a:spcBef>
                <a:spcPts val="0"/>
              </a:spcBef>
              <a:buNone/>
              <a:tabLst>
                <a:tab pos="168275" algn="l"/>
              </a:tabLst>
            </a:pPr>
            <a:r>
              <a:rPr lang="en-US" sz="1600"/>
              <a:t>	(wholesale dealers)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sz="2000"/>
              <a:t>Compare:</a:t>
            </a:r>
          </a:p>
          <a:p>
            <a:pPr marL="339725" lvl="1" indent="-169863">
              <a:spcBef>
                <a:spcPts val="1200"/>
              </a:spcBef>
            </a:pPr>
            <a:r>
              <a:rPr lang="en-US" sz="2000">
                <a:hlinkClick r:id="rId3"/>
              </a:rPr>
              <a:t>world stock market trade</a:t>
            </a:r>
            <a:endParaRPr lang="en-US" sz="2000"/>
          </a:p>
          <a:p>
            <a:pPr marL="169862" lvl="1" indent="0">
              <a:buNone/>
              <a:tabLst>
                <a:tab pos="4692650" algn="r"/>
              </a:tabLst>
            </a:pPr>
            <a:r>
              <a:rPr lang="en-US" sz="2000"/>
              <a:t>	$161trn/</a:t>
            </a:r>
            <a:r>
              <a:rPr lang="en-US" sz="2000" b="1"/>
              <a:t>yr</a:t>
            </a:r>
            <a:r>
              <a:rPr lang="en-US" sz="2000"/>
              <a:t> (2021)</a:t>
            </a:r>
          </a:p>
          <a:p>
            <a:pPr marL="339725" lvl="1" indent="-169863">
              <a:spcBef>
                <a:spcPts val="2400"/>
              </a:spcBef>
            </a:pPr>
            <a:r>
              <a:rPr lang="en-US" sz="2000">
                <a:hlinkClick r:id="rId4"/>
              </a:rPr>
              <a:t>world merchandise trade</a:t>
            </a:r>
            <a:r>
              <a:rPr lang="en-US" sz="2000"/>
              <a:t> </a:t>
            </a:r>
          </a:p>
          <a:p>
            <a:pPr marL="0" lvl="1" indent="0">
              <a:spcBef>
                <a:spcPts val="600"/>
              </a:spcBef>
              <a:buNone/>
              <a:tabLst>
                <a:tab pos="3321050" algn="r"/>
              </a:tabLst>
            </a:pPr>
            <a:r>
              <a:rPr lang="en-US" sz="2000"/>
              <a:t> 	$25trn/</a:t>
            </a:r>
            <a:r>
              <a:rPr lang="en-US" sz="2000" b="1"/>
              <a:t>yr</a:t>
            </a:r>
            <a:r>
              <a:rPr lang="en-US" sz="2000"/>
              <a:t> (2022)</a:t>
            </a:r>
          </a:p>
        </p:txBody>
      </p:sp>
    </p:spTree>
    <p:extLst>
      <p:ext uri="{BB962C8B-B14F-4D97-AF65-F5344CB8AC3E}">
        <p14:creationId xmlns:p14="http://schemas.microsoft.com/office/powerpoint/2010/main" val="480439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C439A15-AACA-4E98-933A-DE6C3310F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Table 8.1 Forex Market Ranking &amp; Shares, 2022</a:t>
            </a:r>
            <a:endParaRPr lang="en-PH"/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70487B2A-07DA-9AA3-29BB-48441D8ADD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389" y="833376"/>
            <a:ext cx="6161222" cy="594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432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9AF06EC-8EDE-0468-DD29-9ACA4478B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Effective Exchange Rates</a:t>
            </a:r>
            <a:endParaRPr lang="en-PH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9011867-1AC1-705C-0C17-6AE2C094D900}"/>
              </a:ext>
            </a:extLst>
          </p:cNvPr>
          <p:cNvSpPr txBox="1">
            <a:spLocks/>
          </p:cNvSpPr>
          <p:nvPr/>
        </p:nvSpPr>
        <p:spPr>
          <a:xfrm>
            <a:off x="1322148" y="1075166"/>
            <a:ext cx="10276294" cy="503687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400"/>
              </a:spcBef>
            </a:pPr>
            <a:r>
              <a:rPr lang="en-PH" sz="2000"/>
              <a:t>Bilateral exchange rate is between two currencies, say USD/IDR</a:t>
            </a:r>
          </a:p>
          <a:p>
            <a:pPr>
              <a:spcBef>
                <a:spcPts val="2400"/>
              </a:spcBef>
            </a:pPr>
            <a:r>
              <a:rPr lang="en-PH" sz="2000"/>
              <a:t>EERs measure movement over time of one currency relative to a basket of currencies</a:t>
            </a:r>
          </a:p>
          <a:p>
            <a:pPr marL="114300" indent="227013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PH" sz="1600"/>
              <a:t>(expressed as indexes relative to a base year value of 100)</a:t>
            </a:r>
          </a:p>
          <a:p>
            <a:pPr>
              <a:spcBef>
                <a:spcPts val="2400"/>
              </a:spcBef>
            </a:pPr>
            <a:r>
              <a:rPr lang="en-PH" sz="2000"/>
              <a:t>Nominal vs real</a:t>
            </a:r>
          </a:p>
          <a:p>
            <a:pPr lvl="1">
              <a:spcBef>
                <a:spcPts val="600"/>
              </a:spcBef>
            </a:pPr>
            <a:r>
              <a:rPr lang="en-PH" sz="1800"/>
              <a:t>nominal effective exchange rate (NEER) is in current year prices</a:t>
            </a:r>
          </a:p>
          <a:p>
            <a:pPr lvl="1">
              <a:spcBef>
                <a:spcPts val="600"/>
              </a:spcBef>
            </a:pPr>
            <a:r>
              <a:rPr lang="en-PH" sz="1800"/>
              <a:t>real effective exchange (REER) rate is in prices of a base year</a:t>
            </a:r>
          </a:p>
          <a:p>
            <a:pPr>
              <a:spcBef>
                <a:spcPts val="2400"/>
              </a:spcBef>
            </a:pPr>
            <a:r>
              <a:rPr lang="en-PH" sz="2000"/>
              <a:t>Consider a peg to the US dollar of the rupiah</a:t>
            </a:r>
          </a:p>
          <a:p>
            <a:pPr lvl="1">
              <a:spcBef>
                <a:spcPts val="600"/>
              </a:spcBef>
            </a:pPr>
            <a:r>
              <a:rPr lang="en-PH" sz="1800"/>
              <a:t>dollar nominal appreciation relative to other currencies  </a:t>
            </a:r>
            <a:r>
              <a:rPr lang="en-PH" sz="1800">
                <a:sym typeface="Symbol"/>
              </a:rPr>
              <a:t>  rupiah NEER appreciation</a:t>
            </a:r>
          </a:p>
          <a:p>
            <a:pPr lvl="1">
              <a:spcBef>
                <a:spcPts val="600"/>
              </a:spcBef>
            </a:pPr>
            <a:r>
              <a:rPr lang="en-PH" sz="1800">
                <a:sym typeface="Symbol"/>
              </a:rPr>
              <a:t>inflation in Indonesia &gt; elsewhere    rupiah REER appreciation</a:t>
            </a:r>
            <a:endParaRPr lang="en-PH" sz="1800"/>
          </a:p>
          <a:p>
            <a:pPr lvl="1"/>
            <a:endParaRPr lang="en-PH" sz="2000"/>
          </a:p>
        </p:txBody>
      </p:sp>
    </p:spTree>
    <p:extLst>
      <p:ext uri="{BB962C8B-B14F-4D97-AF65-F5344CB8AC3E}">
        <p14:creationId xmlns:p14="http://schemas.microsoft.com/office/powerpoint/2010/main" val="1134156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AFDFDD1-F99B-7733-310C-BE1A1D80F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Indonesia’s Exchange Rate, 1997-2007</a:t>
            </a:r>
            <a:endParaRPr lang="en-PH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433250-41BD-D211-7D3E-B8F98A837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697" y="1058780"/>
            <a:ext cx="9542605" cy="499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4413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croforasia master" id="{D4E158F6-9A74-4622-8612-BC828E69A1B4}" vid="{F36EFDE2-01DE-4562-BB76-87D5FDBC3ACC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DBEC952E-E7CD-40AD-BFCB-085933C80C0D}" vid="{2CC43116-F9B7-4B74-8957-A4A458687F2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macroforasia master</Template>
  <TotalTime>19764</TotalTime>
  <Words>624</Words>
  <Application>Microsoft Office PowerPoint</Application>
  <PresentationFormat>Widescreen</PresentationFormat>
  <Paragraphs>96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Aptos</vt:lpstr>
      <vt:lpstr>Arial</vt:lpstr>
      <vt:lpstr>Arial Narrow</vt:lpstr>
      <vt:lpstr>Calibri</vt:lpstr>
      <vt:lpstr>Cambria Math</vt:lpstr>
      <vt:lpstr>Symbol</vt:lpstr>
      <vt:lpstr>Tahoma</vt:lpstr>
      <vt:lpstr>Office Theme</vt:lpstr>
      <vt:lpstr>1_Office Theme</vt:lpstr>
      <vt:lpstr>PowerPoint Presentation</vt:lpstr>
      <vt:lpstr>Market for Dollars Priced in Yen</vt:lpstr>
      <vt:lpstr>Demand &amp; Supply Shifts in the ¥/$ Market</vt:lpstr>
      <vt:lpstr>Dutch Disease, Philippine Style</vt:lpstr>
      <vt:lpstr>Fixed Exchange Rates: Chinese Rmb to USD</vt:lpstr>
      <vt:lpstr>Chart 8.1  Forex Turnover by Instrument</vt:lpstr>
      <vt:lpstr>Table 8.1 Forex Market Ranking &amp; Shares, 2022</vt:lpstr>
      <vt:lpstr>Effective Exchange Rates</vt:lpstr>
      <vt:lpstr>Indonesia’s Exchange Rate, 1997-2007</vt:lpstr>
      <vt:lpstr>Exchange Rate Determination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Calla Wiemer</dc:creator>
  <cp:lastModifiedBy>Calla Wiemer</cp:lastModifiedBy>
  <cp:revision>10</cp:revision>
  <dcterms:created xsi:type="dcterms:W3CDTF">2022-09-28T05:03:08Z</dcterms:created>
  <dcterms:modified xsi:type="dcterms:W3CDTF">2024-02-17T10:40:51Z</dcterms:modified>
</cp:coreProperties>
</file>