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sldIdLst>
    <p:sldId id="256" r:id="rId3"/>
    <p:sldId id="261" r:id="rId4"/>
    <p:sldId id="262" r:id="rId5"/>
    <p:sldId id="257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DBA"/>
    <a:srgbClr val="DBD8F4"/>
    <a:srgbClr val="CCCCFF"/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5995" autoAdjust="0"/>
  </p:normalViewPr>
  <p:slideViewPr>
    <p:cSldViewPr snapToGrid="0">
      <p:cViewPr varScale="1">
        <p:scale>
          <a:sx n="92" d="100"/>
          <a:sy n="92" d="100"/>
        </p:scale>
        <p:origin x="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5E4D9872-21E4-452B-9597-70E199B1DC6B}"/>
    <pc:docChg chg="undo custSel addSld delSld modSld">
      <pc:chgData name="Calla Wiemer" userId="77eb88967580a5cd" providerId="LiveId" clId="{5E4D9872-21E4-452B-9597-70E199B1DC6B}" dt="2024-04-08T07:21:45.896" v="7" actId="47"/>
      <pc:docMkLst>
        <pc:docMk/>
      </pc:docMkLst>
      <pc:sldChg chg="modSp mod">
        <pc:chgData name="Calla Wiemer" userId="77eb88967580a5cd" providerId="LiveId" clId="{5E4D9872-21E4-452B-9597-70E199B1DC6B}" dt="2024-04-08T07:21:25.561" v="2" actId="1076"/>
        <pc:sldMkLst>
          <pc:docMk/>
          <pc:sldMk cId="1267415441" sldId="256"/>
        </pc:sldMkLst>
        <pc:spChg chg="mod">
          <ac:chgData name="Calla Wiemer" userId="77eb88967580a5cd" providerId="LiveId" clId="{5E4D9872-21E4-452B-9597-70E199B1DC6B}" dt="2024-04-08T07:21:25.561" v="2" actId="1076"/>
          <ac:spMkLst>
            <pc:docMk/>
            <pc:sldMk cId="1267415441" sldId="256"/>
            <ac:spMk id="3" creationId="{5FF44647-6B5E-9887-2DDE-E2F0A63014C9}"/>
          </ac:spMkLst>
        </pc:spChg>
      </pc:sldChg>
      <pc:sldChg chg="add del">
        <pc:chgData name="Calla Wiemer" userId="77eb88967580a5cd" providerId="LiveId" clId="{5E4D9872-21E4-452B-9597-70E199B1DC6B}" dt="2024-04-08T07:21:45.896" v="7" actId="47"/>
        <pc:sldMkLst>
          <pc:docMk/>
          <pc:sldMk cId="3679970279" sldId="263"/>
        </pc:sldMkLst>
      </pc:sldChg>
      <pc:sldChg chg="del">
        <pc:chgData name="Calla Wiemer" userId="77eb88967580a5cd" providerId="LiveId" clId="{5E4D9872-21E4-452B-9597-70E199B1DC6B}" dt="2024-04-08T07:21:37.853" v="5" actId="47"/>
        <pc:sldMkLst>
          <pc:docMk/>
          <pc:sldMk cId="1893417540" sldId="264"/>
        </pc:sldMkLst>
      </pc:sldChg>
      <pc:sldChg chg="del">
        <pc:chgData name="Calla Wiemer" userId="77eb88967580a5cd" providerId="LiveId" clId="{5E4D9872-21E4-452B-9597-70E199B1DC6B}" dt="2024-04-08T07:21:36.956" v="4" actId="47"/>
        <pc:sldMkLst>
          <pc:docMk/>
          <pc:sldMk cId="1538412947" sldId="297"/>
        </pc:sldMkLst>
      </pc:sldChg>
      <pc:sldChg chg="del">
        <pc:chgData name="Calla Wiemer" userId="77eb88967580a5cd" providerId="LiveId" clId="{5E4D9872-21E4-452B-9597-70E199B1DC6B}" dt="2024-04-08T07:21:35.232" v="3" actId="47"/>
        <pc:sldMkLst>
          <pc:docMk/>
          <pc:sldMk cId="1827484798" sldId="2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08/04/2024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</a:t>
            </a:r>
          </a:p>
          <a:p>
            <a:r>
              <a:rPr lang="en-US"/>
              <a:t>IMF International Financial Statistics</a:t>
            </a:r>
          </a:p>
          <a:p>
            <a:r>
              <a:rPr lang="en-GB"/>
              <a:t>   Balance of Payments, Analytic Presentation, Reserves and related items [BPM6], US Dollar</a:t>
            </a:r>
          </a:p>
          <a:p>
            <a:r>
              <a:rPr lang="en-GB"/>
              <a:t>   International Reserves and Liquidity, Reserves, Official Reserve Assets, Market Value/Price, US Dollar</a:t>
            </a:r>
          </a:p>
          <a:p>
            <a:r>
              <a:rPr lang="en-GB"/>
              <a:t>Central Bank of the Republic of China (Taiwan)</a:t>
            </a:r>
          </a:p>
          <a:p>
            <a:r>
              <a:rPr lang="en-GB"/>
              <a:t>   Balance of Payments, Reserve Assets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AC665-EA49-431B-B26B-7FEB1536D938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8281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sources: </a:t>
            </a:r>
          </a:p>
          <a:p>
            <a:r>
              <a:rPr lang="en-US"/>
              <a:t>reserves, IMF International Financial Statistics; GDP, IMF World Economic Outlook April 2023 (contains some preliminary estimates); Taiwan, Central Bank of the Republic of China (Taiwan)</a:t>
            </a:r>
          </a:p>
          <a:p>
            <a:r>
              <a:rPr lang="en-PH"/>
              <a:t>https://data.imf.org/?sk=4C514D48-B6BA-49ED-8AB9-52B0C1A0179B&amp;sId=1390030341854</a:t>
            </a:r>
          </a:p>
          <a:p>
            <a:r>
              <a:rPr lang="en-PH"/>
              <a:t>GDP, https://www.imf.org/en/Publications/WEO/weo-database/2023/April</a:t>
            </a:r>
          </a:p>
          <a:p>
            <a:r>
              <a:rPr lang="en-PH"/>
              <a:t>https://cpx.cbc.gov.tw/Tree/TreeSelect?mp=2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0274DE-EDD0-4A5A-97AA-5387E2E78E9A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5029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5593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5870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caes.us/asia-economics-blog/macro-policy-202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://acaes.us/blog/pandemic-2021-preliminary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outdoor, cloudy, clouds&#10;&#10;Description automatically generated">
            <a:extLst>
              <a:ext uri="{FF2B5EF4-FFF2-40B4-BE49-F238E27FC236}">
                <a16:creationId xmlns:a16="http://schemas.microsoft.com/office/drawing/2014/main" id="{37B81EB7-D89C-AF36-B01D-8BE24E68C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" y="-185588"/>
            <a:ext cx="12191320" cy="70435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37A99-3E5C-CD9E-5B63-89F544679757}"/>
              </a:ext>
            </a:extLst>
          </p:cNvPr>
          <p:cNvSpPr txBox="1"/>
          <p:nvPr/>
        </p:nvSpPr>
        <p:spPr>
          <a:xfrm>
            <a:off x="2036540" y="185588"/>
            <a:ext cx="81189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200" b="1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Ateneo de Manila University</a:t>
            </a:r>
          </a:p>
          <a:p>
            <a:pPr algn="ctr">
              <a:spcBef>
                <a:spcPts val="600"/>
              </a:spcBef>
            </a:pPr>
            <a:r>
              <a:rPr lang="en-PH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Intermediate Macroeconomic Theory</a:t>
            </a:r>
          </a:p>
          <a:p>
            <a:pPr algn="ctr">
              <a:spcBef>
                <a:spcPts val="600"/>
              </a:spcBef>
            </a:pPr>
            <a:r>
              <a:rPr lang="en-PH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2024.04.11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813A9-D1CD-52C8-D0B9-9B6DF85520C0}"/>
              </a:ext>
            </a:extLst>
          </p:cNvPr>
          <p:cNvSpPr txBox="1"/>
          <p:nvPr/>
        </p:nvSpPr>
        <p:spPr>
          <a:xfrm>
            <a:off x="3667222" y="6272302"/>
            <a:ext cx="4857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CALLA WIEMER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44647-6B5E-9887-2DDE-E2F0A63014C9}"/>
              </a:ext>
            </a:extLst>
          </p:cNvPr>
          <p:cNvSpPr txBox="1"/>
          <p:nvPr/>
        </p:nvSpPr>
        <p:spPr>
          <a:xfrm>
            <a:off x="3124196" y="2767741"/>
            <a:ext cx="594360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Monetary Policy in Emerging East Asia</a:t>
            </a:r>
          </a:p>
        </p:txBody>
      </p:sp>
    </p:spTree>
    <p:extLst>
      <p:ext uri="{BB962C8B-B14F-4D97-AF65-F5344CB8AC3E}">
        <p14:creationId xmlns:p14="http://schemas.microsoft.com/office/powerpoint/2010/main" val="126741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121F48-EA80-45A4-6F8E-663B4D6E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01" y="0"/>
            <a:ext cx="6074599" cy="836341"/>
          </a:xfrm>
        </p:spPr>
        <p:txBody>
          <a:bodyPr/>
          <a:lstStyle/>
          <a:p>
            <a:r>
              <a:rPr lang="en-US" sz="3200"/>
              <a:t>Chart 11.1 Reserve Asset Flows </a:t>
            </a:r>
            <a:r>
              <a:rPr lang="en-US" sz="2800"/>
              <a:t>2008-2022 </a:t>
            </a:r>
            <a:endParaRPr lang="en-PH" sz="2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7A508B-0E36-A3A9-B177-395F7A1A7A8D}"/>
              </a:ext>
            </a:extLst>
          </p:cNvPr>
          <p:cNvSpPr txBox="1"/>
          <p:nvPr/>
        </p:nvSpPr>
        <p:spPr>
          <a:xfrm>
            <a:off x="9025988" y="6063915"/>
            <a:ext cx="2975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See also, </a:t>
            </a:r>
            <a:r>
              <a:rPr lang="en-US" sz="1200">
                <a:hlinkClick r:id="rId3"/>
              </a:rPr>
              <a:t>Asia Economics Blog, 13 June 2023</a:t>
            </a:r>
            <a:r>
              <a:rPr lang="en-US" sz="1200">
                <a:hlinkClick r:id="rId4"/>
              </a:rPr>
              <a:t> </a:t>
            </a:r>
            <a:endParaRPr lang="en-PH" sz="12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44EEDF-E957-3810-4366-FC7AB36966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7270" y="0"/>
            <a:ext cx="4237892" cy="6858000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DE9C543-F558-A450-F246-3A51AAD9EE7B}"/>
              </a:ext>
            </a:extLst>
          </p:cNvPr>
          <p:cNvSpPr txBox="1">
            <a:spLocks/>
          </p:cNvSpPr>
          <p:nvPr/>
        </p:nvSpPr>
        <p:spPr>
          <a:xfrm>
            <a:off x="829478" y="1806269"/>
            <a:ext cx="3394720" cy="18924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PH" sz="2000"/>
              <a:t>Observations:  179</a:t>
            </a:r>
          </a:p>
          <a:p>
            <a:pPr>
              <a:spcBef>
                <a:spcPts val="2400"/>
              </a:spcBef>
            </a:pPr>
            <a:r>
              <a:rPr lang="en-PH" sz="2000"/>
              <a:t>Positive:  138   Negative:  41</a:t>
            </a:r>
          </a:p>
          <a:p>
            <a:pPr>
              <a:spcBef>
                <a:spcPts val="2400"/>
              </a:spcBef>
            </a:pPr>
            <a:r>
              <a:rPr lang="en-PH" sz="2000"/>
              <a:t>Absolute value &gt; 10% :  64</a:t>
            </a:r>
          </a:p>
          <a:p>
            <a:pPr marL="0" indent="0">
              <a:spcBef>
                <a:spcPts val="1200"/>
              </a:spcBef>
              <a:buNone/>
              <a:tabLst>
                <a:tab pos="401638" algn="l"/>
              </a:tabLst>
            </a:pPr>
            <a:r>
              <a:rPr lang="en-PH" sz="2000"/>
              <a:t>	yearly variability is high</a:t>
            </a:r>
          </a:p>
        </p:txBody>
      </p:sp>
    </p:spTree>
    <p:extLst>
      <p:ext uri="{BB962C8B-B14F-4D97-AF65-F5344CB8AC3E}">
        <p14:creationId xmlns:p14="http://schemas.microsoft.com/office/powerpoint/2010/main" val="1331992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3A24009-7FD5-708A-30BC-ACA17BB3D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874136" cy="477055"/>
          </a:xfrm>
        </p:spPr>
        <p:txBody>
          <a:bodyPr/>
          <a:lstStyle/>
          <a:p>
            <a:r>
              <a:rPr lang="en-US"/>
              <a:t>Chart 11.2  Changes in Reserves vs Exchange Rates, 2008-2020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22EAAD-A7C5-137F-4B4E-EE2568FCDC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0624" y="956013"/>
            <a:ext cx="8152444" cy="499404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EE544D7-76AB-12DF-0081-FF64E0ABCAB9}"/>
              </a:ext>
            </a:extLst>
          </p:cNvPr>
          <p:cNvSpPr txBox="1">
            <a:spLocks/>
          </p:cNvSpPr>
          <p:nvPr/>
        </p:nvSpPr>
        <p:spPr>
          <a:xfrm>
            <a:off x="158932" y="1269566"/>
            <a:ext cx="3587878" cy="44510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PH" sz="1800"/>
              <a:t>Most observations show reserve accumulation.</a:t>
            </a:r>
          </a:p>
          <a:p>
            <a:pPr>
              <a:spcBef>
                <a:spcPts val="1800"/>
              </a:spcBef>
            </a:pPr>
            <a:r>
              <a:rPr lang="en-PH" sz="1800"/>
              <a:t>Reserve decumulation is associated with leaning against depreciation.</a:t>
            </a:r>
            <a:endParaRPr lang="en-PH" sz="1800">
              <a:sym typeface="Symbol"/>
            </a:endParaRPr>
          </a:p>
          <a:p>
            <a:pPr>
              <a:spcBef>
                <a:spcPts val="1800"/>
              </a:spcBef>
            </a:pPr>
            <a:r>
              <a:rPr lang="en-PH" sz="1800">
                <a:sym typeface="Symbol"/>
              </a:rPr>
              <a:t>Reserve accumulation is associated with:</a:t>
            </a:r>
          </a:p>
          <a:p>
            <a:pPr marL="401638" lvl="1" indent="-166688">
              <a:spcBef>
                <a:spcPts val="600"/>
              </a:spcBef>
            </a:pPr>
            <a:r>
              <a:rPr lang="en-PH" sz="1800">
                <a:sym typeface="Symbol"/>
              </a:rPr>
              <a:t>leaning against appreciation;</a:t>
            </a:r>
          </a:p>
          <a:p>
            <a:pPr marL="401638" lvl="1" indent="-166688">
              <a:spcBef>
                <a:spcPts val="600"/>
              </a:spcBef>
            </a:pPr>
            <a:r>
              <a:rPr lang="en-PH" sz="1800">
                <a:sym typeface="Symbol"/>
              </a:rPr>
              <a:t>leaning lightly into depreciation.</a:t>
            </a:r>
          </a:p>
        </p:txBody>
      </p:sp>
    </p:spTree>
    <p:extLst>
      <p:ext uri="{BB962C8B-B14F-4D97-AF65-F5344CB8AC3E}">
        <p14:creationId xmlns:p14="http://schemas.microsoft.com/office/powerpoint/2010/main" val="203360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38913D-853C-3502-07BA-33F5C60A12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0654" y="1103970"/>
            <a:ext cx="11418848" cy="5408341"/>
          </a:xfrm>
        </p:spPr>
        <p:txBody>
          <a:bodyPr/>
          <a:lstStyle/>
          <a:p>
            <a:r>
              <a:rPr lang="en-US" sz="2000"/>
              <a:t>Vietnam, 2009, 2012, 2019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/>
              <a:t>large ups &amp; downs in reserves relative to the stock of reserves</a:t>
            </a:r>
          </a:p>
          <a:p>
            <a:pPr marL="457200" lvl="1" indent="0">
              <a:buNone/>
            </a:pPr>
            <a:r>
              <a:rPr lang="en-US"/>
              <a:t>	reserve stock was very small as the country entered into global engagement</a:t>
            </a:r>
          </a:p>
          <a:p>
            <a:pPr marL="457200" lvl="1" indent="0">
              <a:buNone/>
            </a:pPr>
            <a:r>
              <a:rPr lang="en-US"/>
              <a:t>	hence, small absolute changes are large in percentage terms</a:t>
            </a:r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sz="2000"/>
              <a:t>Hong Kong, 2009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/>
              <a:t>no change in exchange rate X 40% reserve acquisition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/>
              <a:t>	due to capital inflows (US monetary easing; Mainland corporate stock issuance; real estate investment inflows)</a:t>
            </a:r>
          </a:p>
          <a:p>
            <a:pPr>
              <a:spcBef>
                <a:spcPts val="1800"/>
              </a:spcBef>
            </a:pPr>
            <a:r>
              <a:rPr lang="en-US" sz="2000"/>
              <a:t>Indonesia, 2009, 2010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/>
              <a:t>rupiah appreciation X large reserve acquisition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/>
              <a:t>	due to capital inflows &amp; price increases on commodity exports</a:t>
            </a:r>
          </a:p>
          <a:p>
            <a:pPr>
              <a:spcBef>
                <a:spcPts val="1800"/>
              </a:spcBef>
            </a:pPr>
            <a:r>
              <a:rPr lang="en-US" sz="2000"/>
              <a:t>Korea, 2008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/>
              <a:t>won depreciation X reserve drawdown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/>
              <a:t>	due to capital outflows and export decline (global risk-off)</a:t>
            </a:r>
          </a:p>
          <a:p>
            <a:pPr lvl="1">
              <a:spcBef>
                <a:spcPts val="600"/>
              </a:spcBef>
            </a:pPr>
            <a:endParaRPr lang="en-US"/>
          </a:p>
          <a:p>
            <a:endParaRPr lang="en-US" sz="1800"/>
          </a:p>
          <a:p>
            <a:endParaRPr lang="en-PH" sz="18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A89524-E15E-4B62-FAF6-91C5ED28E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Outliers in Reserve vs Exchange Rate Changes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97340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9073320-D20A-7A16-7E33-163C5911E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11.3  Official Reserves/GDP, 2021-2022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9BD17A-67C8-C16D-F3A8-B2992083B2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6070" y="849953"/>
            <a:ext cx="4549421" cy="583017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1454709-797D-B4DB-CA99-A1C53868CA06}"/>
              </a:ext>
            </a:extLst>
          </p:cNvPr>
          <p:cNvSpPr txBox="1"/>
          <p:nvPr/>
        </p:nvSpPr>
        <p:spPr>
          <a:xfrm>
            <a:off x="446049" y="1516566"/>
            <a:ext cx="548639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Central banks must accumulate reserves to be able to defend against downward pressure on their currencies.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/>
              <a:t>Reserves/GDP fell between 2021 and 2022 for most Emerging East Asian economies as the US dollar appreciated due to US monetary tightening. The decline in reserve was due to: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/>
              <a:t>Asian central banks leaning against depreciation of their currencies by selling off forex reserves;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/>
              <a:t>reserves held in non-dollar assets declining in value in US dollar terms.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70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45825</TotalTime>
  <Words>457</Words>
  <Application>Microsoft Office PowerPoint</Application>
  <PresentationFormat>Widescreen</PresentationFormat>
  <Paragraphs>52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Arial</vt:lpstr>
      <vt:lpstr>Arial Narrow</vt:lpstr>
      <vt:lpstr>Calibri</vt:lpstr>
      <vt:lpstr>Symbol</vt:lpstr>
      <vt:lpstr>Office Theme</vt:lpstr>
      <vt:lpstr>1_Office Theme</vt:lpstr>
      <vt:lpstr>PowerPoint Presentation</vt:lpstr>
      <vt:lpstr>Chart 11.1 Reserve Asset Flows 2008-2022 </vt:lpstr>
      <vt:lpstr>Chart 11.2  Changes in Reserves vs Exchange Rates, 2008-2020</vt:lpstr>
      <vt:lpstr>Outliers in Reserve vs Exchange Rate Changes</vt:lpstr>
      <vt:lpstr>Chart 11.3  Official Reserves/GDP, 2021-2022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22</cp:revision>
  <dcterms:created xsi:type="dcterms:W3CDTF">2022-09-28T05:03:08Z</dcterms:created>
  <dcterms:modified xsi:type="dcterms:W3CDTF">2024-04-08T07:21:55Z</dcterms:modified>
</cp:coreProperties>
</file>