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86" r:id="rId4"/>
    <p:sldId id="278" r:id="rId5"/>
    <p:sldId id="279" r:id="rId6"/>
    <p:sldId id="264" r:id="rId7"/>
    <p:sldId id="287" r:id="rId8"/>
    <p:sldId id="280" r:id="rId9"/>
    <p:sldId id="281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019D5C-A3BC-444D-A2B3-9CE3825DC8A8}" v="2" dt="2024-04-18T06:07:08.5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95771" autoAdjust="0"/>
  </p:normalViewPr>
  <p:slideViewPr>
    <p:cSldViewPr snapToGrid="0">
      <p:cViewPr varScale="1">
        <p:scale>
          <a:sx n="90" d="100"/>
          <a:sy n="90" d="100"/>
        </p:scale>
        <p:origin x="1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D2019D5C-A3BC-444D-A2B3-9CE3825DC8A8}"/>
    <pc:docChg chg="delSld modSld">
      <pc:chgData name="Calla Wiemer" userId="77eb88967580a5cd" providerId="LiveId" clId="{D2019D5C-A3BC-444D-A2B3-9CE3825DC8A8}" dt="2024-04-18T06:07:08.527" v="10" actId="6549"/>
      <pc:docMkLst>
        <pc:docMk/>
      </pc:docMkLst>
      <pc:sldChg chg="modSp mod">
        <pc:chgData name="Calla Wiemer" userId="77eb88967580a5cd" providerId="LiveId" clId="{D2019D5C-A3BC-444D-A2B3-9CE3825DC8A8}" dt="2024-04-15T05:51:39.345" v="3" actId="1076"/>
        <pc:sldMkLst>
          <pc:docMk/>
          <pc:sldMk cId="1267415441" sldId="256"/>
        </pc:sldMkLst>
        <pc:spChg chg="mod">
          <ac:chgData name="Calla Wiemer" userId="77eb88967580a5cd" providerId="LiveId" clId="{D2019D5C-A3BC-444D-A2B3-9CE3825DC8A8}" dt="2024-04-15T05:51:39.345" v="3" actId="1076"/>
          <ac:spMkLst>
            <pc:docMk/>
            <pc:sldMk cId="1267415441" sldId="256"/>
            <ac:spMk id="3" creationId="{5FF44647-6B5E-9887-2DDE-E2F0A63014C9}"/>
          </ac:spMkLst>
        </pc:spChg>
      </pc:sldChg>
      <pc:sldChg chg="del">
        <pc:chgData name="Calla Wiemer" userId="77eb88967580a5cd" providerId="LiveId" clId="{D2019D5C-A3BC-444D-A2B3-9CE3825DC8A8}" dt="2024-04-15T05:52:25.157" v="6" actId="47"/>
        <pc:sldMkLst>
          <pc:docMk/>
          <pc:sldMk cId="1645812224" sldId="265"/>
        </pc:sldMkLst>
      </pc:sldChg>
      <pc:sldChg chg="del">
        <pc:chgData name="Calla Wiemer" userId="77eb88967580a5cd" providerId="LiveId" clId="{D2019D5C-A3BC-444D-A2B3-9CE3825DC8A8}" dt="2024-04-15T05:52:23.635" v="4" actId="47"/>
        <pc:sldMkLst>
          <pc:docMk/>
          <pc:sldMk cId="1154585478" sldId="270"/>
        </pc:sldMkLst>
      </pc:sldChg>
      <pc:sldChg chg="modSp">
        <pc:chgData name="Calla Wiemer" userId="77eb88967580a5cd" providerId="LiveId" clId="{D2019D5C-A3BC-444D-A2B3-9CE3825DC8A8}" dt="2024-04-18T06:07:08.527" v="10" actId="6549"/>
        <pc:sldMkLst>
          <pc:docMk/>
          <pc:sldMk cId="714008374" sldId="279"/>
        </pc:sldMkLst>
        <pc:spChg chg="mod">
          <ac:chgData name="Calla Wiemer" userId="77eb88967580a5cd" providerId="LiveId" clId="{D2019D5C-A3BC-444D-A2B3-9CE3825DC8A8}" dt="2024-04-18T06:07:08.527" v="10" actId="6549"/>
          <ac:spMkLst>
            <pc:docMk/>
            <pc:sldMk cId="714008374" sldId="279"/>
            <ac:spMk id="4" creationId="{06789BE9-28A4-FF2F-FDA1-7F5469526424}"/>
          </ac:spMkLst>
        </pc:spChg>
      </pc:sldChg>
      <pc:sldChg chg="modSp mod">
        <pc:chgData name="Calla Wiemer" userId="77eb88967580a5cd" providerId="LiveId" clId="{D2019D5C-A3BC-444D-A2B3-9CE3825DC8A8}" dt="2024-04-15T05:53:26" v="9" actId="1076"/>
        <pc:sldMkLst>
          <pc:docMk/>
          <pc:sldMk cId="2993028546" sldId="280"/>
        </pc:sldMkLst>
        <pc:spChg chg="mod">
          <ac:chgData name="Calla Wiemer" userId="77eb88967580a5cd" providerId="LiveId" clId="{D2019D5C-A3BC-444D-A2B3-9CE3825DC8A8}" dt="2024-04-15T05:53:26" v="9" actId="1076"/>
          <ac:spMkLst>
            <pc:docMk/>
            <pc:sldMk cId="2993028546" sldId="280"/>
            <ac:spMk id="4" creationId="{3D3F41BB-5358-D4D1-348E-720DFB731AE9}"/>
          </ac:spMkLst>
        </pc:spChg>
      </pc:sldChg>
      <pc:sldChg chg="del">
        <pc:chgData name="Calla Wiemer" userId="77eb88967580a5cd" providerId="LiveId" clId="{D2019D5C-A3BC-444D-A2B3-9CE3825DC8A8}" dt="2024-04-15T05:52:24.316" v="5" actId="47"/>
        <pc:sldMkLst>
          <pc:docMk/>
          <pc:sldMk cId="112525184" sldId="299"/>
        </pc:sldMkLst>
      </pc:sldChg>
      <pc:sldChg chg="del">
        <pc:chgData name="Calla Wiemer" userId="77eb88967580a5cd" providerId="LiveId" clId="{D2019D5C-A3BC-444D-A2B3-9CE3825DC8A8}" dt="2024-04-15T05:52:30.488" v="8" actId="47"/>
        <pc:sldMkLst>
          <pc:docMk/>
          <pc:sldMk cId="463142278" sldId="301"/>
        </pc:sldMkLst>
      </pc:sldChg>
      <pc:sldChg chg="del">
        <pc:chgData name="Calla Wiemer" userId="77eb88967580a5cd" providerId="LiveId" clId="{D2019D5C-A3BC-444D-A2B3-9CE3825DC8A8}" dt="2024-04-15T05:52:28.839" v="7" actId="47"/>
        <pc:sldMkLst>
          <pc:docMk/>
          <pc:sldMk cId="1753751534" sldId="30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C4816-73EF-4B4F-AD79-88976FF9CE99}" type="datetimeFigureOut">
              <a:rPr lang="en-PH" smtClean="0"/>
              <a:t>18/04/2024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D8AB4-F486-4DFB-B719-63D52A3EF68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906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IMF World Economic Outlook Database, April 2023</a:t>
            </a:r>
          </a:p>
          <a:p>
            <a:r>
              <a:rPr lang="en-PH"/>
              <a:t>https://www.imf.org/en/Publications/WEO/weo-database/2023/April</a:t>
            </a:r>
          </a:p>
          <a:p>
            <a:endParaRPr lang="en-PH"/>
          </a:p>
          <a:p>
            <a:r>
              <a:rPr lang="en-PH"/>
              <a:t>2022 values are estimates for Cambodia, Hong Kong, Korea, Laos, Malaysia, Taiwan, Thailand, and Vietnam.</a:t>
            </a:r>
          </a:p>
          <a:p>
            <a:r>
              <a:rPr lang="en-PH"/>
              <a:t>2021 and 2022 values are estimates for Myanmar.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B1F3EA-AEA0-4268-B8B5-E98F4AD4692B}" type="slidenum">
              <a:rPr kumimoji="0" lang="en-P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P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2037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5593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5870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sp.gov.ph/Pages/AboutTheBank/WhoWeAre/OrganizationAndGovernance/GovernanceOfTheBank.aspx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ky, outdoor, cloudy, clouds&#10;&#10;Description automatically generated">
            <a:extLst>
              <a:ext uri="{FF2B5EF4-FFF2-40B4-BE49-F238E27FC236}">
                <a16:creationId xmlns:a16="http://schemas.microsoft.com/office/drawing/2014/main" id="{37B81EB7-D89C-AF36-B01D-8BE24E68C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" y="-185588"/>
            <a:ext cx="12191320" cy="70435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037A99-3E5C-CD9E-5B63-89F544679757}"/>
              </a:ext>
            </a:extLst>
          </p:cNvPr>
          <p:cNvSpPr txBox="1"/>
          <p:nvPr/>
        </p:nvSpPr>
        <p:spPr>
          <a:xfrm>
            <a:off x="2036540" y="185588"/>
            <a:ext cx="81189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3200" b="1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Ateneo de Manila University</a:t>
            </a:r>
          </a:p>
          <a:p>
            <a:pPr algn="ctr">
              <a:spcBef>
                <a:spcPts val="600"/>
              </a:spcBef>
            </a:pPr>
            <a:r>
              <a:rPr lang="en-PH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Intermediate Macroeconomic Theory</a:t>
            </a:r>
          </a:p>
          <a:p>
            <a:pPr algn="ctr">
              <a:spcBef>
                <a:spcPts val="600"/>
              </a:spcBef>
            </a:pPr>
            <a:r>
              <a:rPr lang="en-PH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2024.04.18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C813A9-D1CD-52C8-D0B9-9B6DF85520C0}"/>
              </a:ext>
            </a:extLst>
          </p:cNvPr>
          <p:cNvSpPr txBox="1"/>
          <p:nvPr/>
        </p:nvSpPr>
        <p:spPr>
          <a:xfrm>
            <a:off x="3667222" y="6272302"/>
            <a:ext cx="4857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CALLA WIEMER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F44647-6B5E-9887-2DDE-E2F0A63014C9}"/>
              </a:ext>
            </a:extLst>
          </p:cNvPr>
          <p:cNvSpPr txBox="1"/>
          <p:nvPr/>
        </p:nvSpPr>
        <p:spPr>
          <a:xfrm>
            <a:off x="4120660" y="2736963"/>
            <a:ext cx="395067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Fiscal Policy Basics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Deficit Financing &amp; Debt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025CCB-4F76-5841-F868-04420D2016F6}"/>
              </a:ext>
            </a:extLst>
          </p:cNvPr>
          <p:cNvSpPr txBox="1"/>
          <p:nvPr/>
        </p:nvSpPr>
        <p:spPr>
          <a:xfrm rot="20143230">
            <a:off x="1226428" y="2880477"/>
            <a:ext cx="1399742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4925">
            <a:solidFill>
              <a:srgbClr val="F389A6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ALERT</a:t>
            </a:r>
          </a:p>
          <a:p>
            <a:pPr algn="ctr"/>
            <a:r>
              <a:rPr lang="en-US" sz="200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Skip Ch 12B</a:t>
            </a:r>
            <a:endParaRPr lang="en-PH" sz="2000">
              <a:solidFill>
                <a:srgbClr val="F389A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7415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42FD7D-B704-1AF5-4364-78CF96195E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98940" y="1001355"/>
            <a:ext cx="8516983" cy="5176161"/>
          </a:xfrm>
        </p:spPr>
        <p:txBody>
          <a:bodyPr/>
          <a:lstStyle/>
          <a:p>
            <a:pPr lvl="1"/>
            <a:r>
              <a:rPr lang="en-US" sz="2000"/>
              <a:t>Elements of fiscal policy</a:t>
            </a:r>
          </a:p>
          <a:p>
            <a:pPr lvl="2">
              <a:spcBef>
                <a:spcPts val="600"/>
              </a:spcBef>
            </a:pPr>
            <a:r>
              <a:rPr lang="en-US"/>
              <a:t>government spending (</a:t>
            </a:r>
            <a:r>
              <a:rPr lang="en-US" i="1">
                <a:latin typeface="Cambria Math" panose="02040503050406030204" pitchFamily="18" charset="0"/>
                <a:ea typeface="Cambria Math" panose="02040503050406030204" pitchFamily="18" charset="0"/>
              </a:rPr>
              <a:t>G </a:t>
            </a:r>
            <a:r>
              <a:rPr lang="en-US"/>
              <a:t>)</a:t>
            </a:r>
          </a:p>
          <a:p>
            <a:pPr lvl="2">
              <a:spcBef>
                <a:spcPts val="600"/>
              </a:spcBef>
            </a:pPr>
            <a:r>
              <a:rPr lang="en-US"/>
              <a:t>taxes (</a:t>
            </a:r>
            <a:r>
              <a:rPr lang="en-US" i="1">
                <a:latin typeface="Cambria Math" panose="02040503050406030204" pitchFamily="18" charset="0"/>
                <a:ea typeface="Cambria Math" panose="02040503050406030204" pitchFamily="18" charset="0"/>
              </a:rPr>
              <a:t>T </a:t>
            </a:r>
            <a:r>
              <a:rPr lang="en-US"/>
              <a:t>)</a:t>
            </a:r>
          </a:p>
          <a:p>
            <a:pPr lvl="2">
              <a:spcBef>
                <a:spcPts val="600"/>
              </a:spcBef>
            </a:pPr>
            <a:r>
              <a:rPr lang="en-US"/>
              <a:t>government borrowing (</a:t>
            </a:r>
            <a:r>
              <a:rPr lang="en-US" i="1">
                <a:latin typeface="Cambria Math" panose="02040503050406030204" pitchFamily="18" charset="0"/>
                <a:ea typeface="Cambria Math" panose="02040503050406030204" pitchFamily="18" charset="0"/>
              </a:rPr>
              <a:t>G</a:t>
            </a:r>
            <a:r>
              <a:rPr lang="en-US"/>
              <a:t> –</a:t>
            </a:r>
            <a:r>
              <a:rPr lang="en-US" i="1">
                <a:latin typeface="Cambria Math" panose="02040503050406030204" pitchFamily="18" charset="0"/>
                <a:ea typeface="Cambria Math" panose="02040503050406030204" pitchFamily="18" charset="0"/>
              </a:rPr>
              <a:t>T </a:t>
            </a:r>
            <a:r>
              <a:rPr lang="en-US"/>
              <a:t>)</a:t>
            </a:r>
          </a:p>
          <a:p>
            <a:pPr lvl="1">
              <a:spcBef>
                <a:spcPts val="2400"/>
              </a:spcBef>
            </a:pPr>
            <a:r>
              <a:rPr lang="en-US" sz="2000"/>
              <a:t>Stimulus:  </a:t>
            </a:r>
            <a:r>
              <a:rPr lang="en-US" sz="2000" i="1">
                <a:latin typeface="Cambria Math" panose="02040503050406030204" pitchFamily="18" charset="0"/>
                <a:ea typeface="Cambria Math" panose="02040503050406030204" pitchFamily="18" charset="0"/>
              </a:rPr>
              <a:t>G</a:t>
            </a:r>
            <a:r>
              <a:rPr lang="en-US" sz="2000"/>
              <a:t> </a:t>
            </a:r>
            <a:r>
              <a:rPr lang="en-US" sz="2000">
                <a:latin typeface="Cambria Math" panose="02040503050406030204" pitchFamily="18" charset="0"/>
                <a:ea typeface="Cambria Math" panose="02040503050406030204" pitchFamily="18" charset="0"/>
              </a:rPr>
              <a:t>↑ , </a:t>
            </a:r>
            <a:r>
              <a:rPr lang="en-US" sz="2000" i="1">
                <a:latin typeface="Cambria Math" panose="02040503050406030204" pitchFamily="18" charset="0"/>
                <a:ea typeface="Cambria Math" panose="02040503050406030204" pitchFamily="18" charset="0"/>
              </a:rPr>
              <a:t>T </a:t>
            </a:r>
            <a:r>
              <a:rPr lang="en-US" sz="2000">
                <a:latin typeface="Cambria Math" panose="02040503050406030204" pitchFamily="18" charset="0"/>
                <a:ea typeface="Cambria Math" panose="02040503050406030204" pitchFamily="18" charset="0"/>
              </a:rPr>
              <a:t>↓ , </a:t>
            </a:r>
            <a:r>
              <a:rPr lang="en-US" sz="2000"/>
              <a:t>(</a:t>
            </a:r>
            <a:r>
              <a:rPr lang="en-US" sz="2000" i="1">
                <a:latin typeface="Cambria Math" panose="02040503050406030204" pitchFamily="18" charset="0"/>
                <a:ea typeface="Cambria Math" panose="02040503050406030204" pitchFamily="18" charset="0"/>
              </a:rPr>
              <a:t>G</a:t>
            </a:r>
            <a:r>
              <a:rPr lang="en-US" sz="2000"/>
              <a:t> –</a:t>
            </a:r>
            <a:r>
              <a:rPr lang="en-US" sz="2000" i="1">
                <a:latin typeface="Cambria Math" panose="02040503050406030204" pitchFamily="18" charset="0"/>
                <a:ea typeface="Cambria Math" panose="02040503050406030204" pitchFamily="18" charset="0"/>
              </a:rPr>
              <a:t>T </a:t>
            </a:r>
            <a:r>
              <a:rPr lang="en-US" sz="2000"/>
              <a:t>) </a:t>
            </a:r>
            <a:r>
              <a:rPr lang="en-US" sz="2000">
                <a:latin typeface="Cambria Math" panose="02040503050406030204" pitchFamily="18" charset="0"/>
                <a:ea typeface="Cambria Math" panose="02040503050406030204" pitchFamily="18" charset="0"/>
              </a:rPr>
              <a:t>↑</a:t>
            </a:r>
          </a:p>
          <a:p>
            <a:pPr lvl="2">
              <a:spcBef>
                <a:spcPts val="600"/>
              </a:spcBef>
            </a:pPr>
            <a:r>
              <a:rPr lang="en-US">
                <a:ea typeface="Cambria Math" panose="02040503050406030204" pitchFamily="18" charset="0"/>
              </a:rPr>
              <a:t>internal balance:  </a:t>
            </a:r>
            <a:r>
              <a:rPr lang="en-US" i="1">
                <a:latin typeface="Cambria Math" panose="02040503050406030204" pitchFamily="18" charset="0"/>
                <a:ea typeface="Cambria Math" panose="02040503050406030204" pitchFamily="18" charset="0"/>
              </a:rPr>
              <a:t>PQ</a:t>
            </a:r>
            <a:r>
              <a:rPr lang="en-US">
                <a:ea typeface="Cambria Math" panose="02040503050406030204" pitchFamily="18" charset="0"/>
              </a:rPr>
              <a:t> </a:t>
            </a:r>
            <a:r>
              <a:rPr lang="en-US">
                <a:latin typeface="Cambria Math" panose="02040503050406030204" pitchFamily="18" charset="0"/>
                <a:ea typeface="Cambria Math" panose="02040503050406030204" pitchFamily="18" charset="0"/>
              </a:rPr>
              <a:t>↑</a:t>
            </a:r>
          </a:p>
          <a:p>
            <a:pPr lvl="2">
              <a:spcBef>
                <a:spcPts val="600"/>
              </a:spcBef>
            </a:pPr>
            <a:r>
              <a:rPr lang="en-US">
                <a:ea typeface="Cambria Math" panose="02040503050406030204" pitchFamily="18" charset="0"/>
              </a:rPr>
              <a:t>external balance</a:t>
            </a:r>
          </a:p>
          <a:p>
            <a:pPr lvl="3">
              <a:spcBef>
                <a:spcPts val="600"/>
              </a:spcBef>
            </a:pPr>
            <a:r>
              <a:rPr lang="en-US">
                <a:ea typeface="Cambria Math" panose="02040503050406030204" pitchFamily="18" charset="0"/>
              </a:rPr>
              <a:t>current account:  (</a:t>
            </a:r>
            <a:r>
              <a:rPr lang="en-US" i="1"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en-US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</a:t>
            </a:r>
            <a:r>
              <a:rPr lang="en-US" i="1">
                <a:latin typeface="Cambria Math" panose="02040503050406030204" pitchFamily="18" charset="0"/>
                <a:ea typeface="Cambria Math" panose="02040503050406030204" pitchFamily="18" charset="0"/>
              </a:rPr>
              <a:t>M </a:t>
            </a:r>
            <a:r>
              <a:rPr lang="en-US">
                <a:ea typeface="Cambria Math" panose="02040503050406030204" pitchFamily="18" charset="0"/>
              </a:rPr>
              <a:t>) </a:t>
            </a:r>
            <a:r>
              <a:rPr lang="en-US">
                <a:latin typeface="Cambria Math" panose="02040503050406030204" pitchFamily="18" charset="0"/>
                <a:ea typeface="Cambria Math" panose="02040503050406030204" pitchFamily="18" charset="0"/>
              </a:rPr>
              <a:t>↓ </a:t>
            </a:r>
          </a:p>
          <a:p>
            <a:pPr lvl="3">
              <a:spcBef>
                <a:spcPts val="600"/>
              </a:spcBef>
            </a:pPr>
            <a:r>
              <a:rPr lang="en-US">
                <a:ea typeface="Cambria Math" panose="02040503050406030204" pitchFamily="18" charset="0"/>
              </a:rPr>
              <a:t>financial account:  interest rate </a:t>
            </a:r>
            <a:r>
              <a:rPr lang="en-US">
                <a:latin typeface="Cambria Math" panose="02040503050406030204" pitchFamily="18" charset="0"/>
                <a:ea typeface="Cambria Math" panose="02040503050406030204" pitchFamily="18" charset="0"/>
              </a:rPr>
              <a:t>↑  ⇒</a:t>
            </a:r>
            <a:r>
              <a:rPr lang="en-US">
                <a:ea typeface="Cambria Math" panose="02040503050406030204" pitchFamily="18" charset="0"/>
              </a:rPr>
              <a:t>  net </a:t>
            </a:r>
            <a:r>
              <a:rPr lang="en-US" i="1">
                <a:latin typeface="Cambria Math" panose="02040503050406030204" pitchFamily="18" charset="0"/>
                <a:ea typeface="Cambria Math" panose="02040503050406030204" pitchFamily="18" charset="0"/>
              </a:rPr>
              <a:t>K</a:t>
            </a:r>
            <a:r>
              <a:rPr lang="en-US">
                <a:ea typeface="Cambria Math" panose="02040503050406030204" pitchFamily="18" charset="0"/>
              </a:rPr>
              <a:t>  inflows </a:t>
            </a:r>
            <a:r>
              <a:rPr lang="en-US">
                <a:latin typeface="Cambria Math" panose="02040503050406030204" pitchFamily="18" charset="0"/>
                <a:ea typeface="Cambria Math" panose="02040503050406030204" pitchFamily="18" charset="0"/>
              </a:rPr>
              <a:t>↑</a:t>
            </a:r>
            <a:endParaRPr lang="en-PH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Restraint:  </a:t>
            </a: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G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200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↓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 , </a:t>
            </a: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T </a:t>
            </a:r>
            <a:r>
              <a:rPr lang="en-US" sz="200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↑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 ,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G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</a:t>
            </a: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T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↓ 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Cambria Math" panose="02040503050406030204" pitchFamily="18" charset="0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mbria Math" panose="02040503050406030204" pitchFamily="18" charset="0"/>
                <a:cs typeface="+mn-cs"/>
              </a:rPr>
              <a:t>internal balance:  </a:t>
            </a: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PQ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mbria Math" panose="02040503050406030204" pitchFamily="18" charset="0"/>
                <a:cs typeface="+mn-cs"/>
              </a:rPr>
              <a:t> </a:t>
            </a:r>
            <a:r>
              <a:rPr lang="en-US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↓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Cambria Math" panose="02040503050406030204" pitchFamily="18" charset="0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mbria Math" panose="02040503050406030204" pitchFamily="18" charset="0"/>
                <a:cs typeface="+mn-cs"/>
              </a:rPr>
              <a:t>external balance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mbria Math" panose="02040503050406030204" pitchFamily="18" charset="0"/>
                <a:cs typeface="+mn-cs"/>
              </a:rPr>
              <a:t>current account:  (</a:t>
            </a: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</a:t>
            </a: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M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mbria Math" panose="02040503050406030204" pitchFamily="18" charset="0"/>
                <a:cs typeface="+mn-cs"/>
              </a:rPr>
              <a:t>) </a:t>
            </a:r>
            <a:r>
              <a:rPr lang="en-US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↑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Cambria Math" panose="02040503050406030204" pitchFamily="18" charset="0"/>
              <a:cs typeface="+mn-cs"/>
            </a:endParaRP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mbria Math" panose="02040503050406030204" pitchFamily="18" charset="0"/>
                <a:cs typeface="+mn-cs"/>
              </a:rPr>
              <a:t>financial account:  interest rate </a:t>
            </a:r>
            <a:r>
              <a:rPr lang="en-US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↓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  ⇒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mbria Math" panose="02040503050406030204" pitchFamily="18" charset="0"/>
                <a:cs typeface="+mn-cs"/>
              </a:rPr>
              <a:t>  net </a:t>
            </a: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K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mbria Math" panose="02040503050406030204" pitchFamily="18" charset="0"/>
                <a:cs typeface="+mn-cs"/>
              </a:rPr>
              <a:t>  inflows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↓</a:t>
            </a:r>
            <a:endParaRPr kumimoji="0" lang="en-PH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mbria Math" panose="02040503050406030204" pitchFamily="18" charset="0"/>
              <a:cs typeface="+mn-cs"/>
            </a:endParaRPr>
          </a:p>
          <a:p>
            <a:pPr lvl="1">
              <a:spcBef>
                <a:spcPts val="600"/>
              </a:spcBef>
            </a:pPr>
            <a:endParaRPr lang="en-US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DF1E2D-0420-5299-0087-74DAF5C16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Fiscal Policy Basics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29534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8D2F300-BCD5-0DF2-C699-304E95976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Monetary vs Fiscal Policy 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0FF8C83-1C48-5197-79F3-17FFF997AE46}"/>
              </a:ext>
            </a:extLst>
          </p:cNvPr>
          <p:cNvSpPr txBox="1">
            <a:spLocks/>
          </p:cNvSpPr>
          <p:nvPr/>
        </p:nvSpPr>
        <p:spPr>
          <a:xfrm>
            <a:off x="1485059" y="1023491"/>
            <a:ext cx="9835470" cy="53000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1800"/>
              <a:t>Purposefulness</a:t>
            </a:r>
          </a:p>
          <a:p>
            <a:pPr lvl="1"/>
            <a:r>
              <a:rPr lang="en-PH" sz="1800"/>
              <a:t>money supply manipulation is wholly dedicated to macroeconomic stabilization</a:t>
            </a:r>
          </a:p>
          <a:p>
            <a:pPr lvl="1"/>
            <a:r>
              <a:rPr lang="en-PH" sz="1800"/>
              <a:t>government spending/taxation is mainly oriented toward a host of other goals</a:t>
            </a:r>
          </a:p>
          <a:p>
            <a:pPr>
              <a:spcBef>
                <a:spcPts val="1200"/>
              </a:spcBef>
            </a:pPr>
            <a:r>
              <a:rPr lang="en-PH" sz="1800"/>
              <a:t>Decision making</a:t>
            </a:r>
          </a:p>
          <a:p>
            <a:pPr lvl="1"/>
            <a:r>
              <a:rPr lang="en-PH" sz="1800"/>
              <a:t>monetary policy:  a handful of people meeting periodically (</a:t>
            </a:r>
            <a:r>
              <a:rPr lang="en-PH" sz="1800">
                <a:hlinkClick r:id="rId2"/>
              </a:rPr>
              <a:t>BSP Governor + 6</a:t>
            </a:r>
            <a:r>
              <a:rPr lang="en-PH" sz="1800"/>
              <a:t>)</a:t>
            </a:r>
          </a:p>
          <a:p>
            <a:pPr lvl="1"/>
            <a:r>
              <a:rPr lang="en-PH" sz="1800"/>
              <a:t>fiscal policy:  executive and legislative bodies embedded in a political process</a:t>
            </a:r>
          </a:p>
          <a:p>
            <a:pPr>
              <a:spcBef>
                <a:spcPts val="1200"/>
              </a:spcBef>
            </a:pPr>
            <a:r>
              <a:rPr lang="en-PH" sz="1800"/>
              <a:t>Transmission</a:t>
            </a:r>
          </a:p>
          <a:p>
            <a:pPr lvl="1"/>
            <a:r>
              <a:rPr lang="en-PH" sz="1800"/>
              <a:t>monetary policy:  indirect from monetary base</a:t>
            </a:r>
          </a:p>
          <a:p>
            <a:pPr lvl="1"/>
            <a:r>
              <a:rPr lang="en-PH" sz="1800"/>
              <a:t>fiscal policy:  direct through spending; less direct through taxes</a:t>
            </a:r>
          </a:p>
          <a:p>
            <a:pPr>
              <a:spcBef>
                <a:spcPts val="1200"/>
              </a:spcBef>
            </a:pPr>
            <a:r>
              <a:rPr lang="en-PH" sz="1800"/>
              <a:t>Limits on action</a:t>
            </a:r>
          </a:p>
          <a:p>
            <a:pPr lvl="1"/>
            <a:r>
              <a:rPr lang="en-PH" sz="1800"/>
              <a:t>monetary policy:  zero lower bound on interest rates</a:t>
            </a:r>
          </a:p>
          <a:p>
            <a:pPr lvl="1"/>
            <a:r>
              <a:rPr lang="en-PH" sz="1800"/>
              <a:t>fiscal policy:  debt sustainability</a:t>
            </a:r>
          </a:p>
          <a:p>
            <a:pPr>
              <a:spcBef>
                <a:spcPts val="1200"/>
              </a:spcBef>
            </a:pPr>
            <a:r>
              <a:rPr lang="en-PH" sz="1800"/>
              <a:t>Bias in action</a:t>
            </a:r>
          </a:p>
          <a:p>
            <a:pPr lvl="1">
              <a:spcBef>
                <a:spcPts val="384"/>
              </a:spcBef>
            </a:pPr>
            <a:r>
              <a:rPr lang="en-PH" sz="1800"/>
              <a:t>monetary policy:  mildly toward expansion</a:t>
            </a:r>
          </a:p>
          <a:p>
            <a:pPr lvl="1">
              <a:spcBef>
                <a:spcPts val="384"/>
              </a:spcBef>
            </a:pPr>
            <a:r>
              <a:rPr lang="en-PH" sz="1800"/>
              <a:t>fiscal policy:  strongly toward expansion</a:t>
            </a:r>
          </a:p>
        </p:txBody>
      </p:sp>
    </p:spTree>
    <p:extLst>
      <p:ext uri="{BB962C8B-B14F-4D97-AF65-F5344CB8AC3E}">
        <p14:creationId xmlns:p14="http://schemas.microsoft.com/office/powerpoint/2010/main" val="2361371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8C67782-0ED2-018D-55F6-9DF623228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Fiscal Balance Response to Income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6789BE9-28A4-FF2F-FDA1-7F5469526424}"/>
              </a:ext>
            </a:extLst>
          </p:cNvPr>
          <p:cNvSpPr txBox="1">
            <a:spLocks/>
          </p:cNvSpPr>
          <p:nvPr/>
        </p:nvSpPr>
        <p:spPr>
          <a:xfrm>
            <a:off x="158931" y="882502"/>
            <a:ext cx="6737295" cy="563301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tabLst>
                <a:tab pos="3484563" algn="l"/>
                <a:tab pos="3717925" algn="l"/>
              </a:tabLst>
            </a:pPr>
            <a:r>
              <a:rPr lang="en-PH" sz="2000"/>
              <a:t>Overall fiscal balance:    </a:t>
            </a:r>
            <a:r>
              <a:rPr lang="en-PH" sz="2000" i="1"/>
              <a:t>FB</a:t>
            </a:r>
            <a:r>
              <a:rPr lang="en-PH" sz="2000"/>
              <a:t>  =  </a:t>
            </a:r>
            <a:r>
              <a:rPr lang="en-PH" sz="2000" i="1"/>
              <a:t>R</a:t>
            </a:r>
            <a:r>
              <a:rPr lang="en-PH" sz="2000"/>
              <a:t> – </a:t>
            </a:r>
            <a:r>
              <a:rPr lang="en-PH" sz="2000" i="1"/>
              <a:t>G</a:t>
            </a:r>
            <a:r>
              <a:rPr lang="en-PH" sz="2000"/>
              <a:t> – </a:t>
            </a:r>
            <a:r>
              <a:rPr lang="en-PH" sz="2000" i="1"/>
              <a:t>Tr</a:t>
            </a:r>
            <a:r>
              <a:rPr lang="en-PH" sz="2000"/>
              <a:t>      </a:t>
            </a:r>
          </a:p>
          <a:p>
            <a:pPr marL="114300" indent="231775">
              <a:spcBef>
                <a:spcPts val="600"/>
              </a:spcBef>
              <a:buFont typeface="Arial" panose="020B0604020202020204" pitchFamily="34" charset="0"/>
              <a:buNone/>
              <a:tabLst>
                <a:tab pos="3484563" algn="l"/>
                <a:tab pos="3717925" algn="l"/>
              </a:tabLst>
            </a:pPr>
            <a:r>
              <a:rPr lang="en-PH" sz="1800"/>
              <a:t>“net borrowing requirement”</a:t>
            </a:r>
          </a:p>
          <a:p>
            <a:pPr marL="346075" lvl="1" indent="-234950">
              <a:spcBef>
                <a:spcPts val="1800"/>
              </a:spcBef>
              <a:buClr>
                <a:schemeClr val="accent1"/>
              </a:buClr>
            </a:pPr>
            <a:r>
              <a:rPr lang="en-PH" sz="2000"/>
              <a:t>Automatic stabilizers</a:t>
            </a:r>
          </a:p>
          <a:p>
            <a:pPr marL="111125" lvl="1" indent="0">
              <a:spcBef>
                <a:spcPts val="300"/>
              </a:spcBef>
              <a:buFont typeface="Arial" panose="020B0604020202020204" pitchFamily="34" charset="0"/>
              <a:buNone/>
              <a:tabLst>
                <a:tab pos="741363" algn="l"/>
                <a:tab pos="974725" algn="l"/>
                <a:tab pos="1717675" algn="l"/>
                <a:tab pos="2459038" algn="l"/>
                <a:tab pos="2803525" algn="l"/>
              </a:tabLst>
            </a:pPr>
            <a:r>
              <a:rPr lang="en-PH" sz="1800"/>
              <a:t>	</a:t>
            </a:r>
            <a:r>
              <a:rPr lang="en-PH" sz="1800" i="1"/>
              <a:t>R</a:t>
            </a:r>
            <a:r>
              <a:rPr lang="en-PH" sz="1800"/>
              <a:t>	=  </a:t>
            </a:r>
            <a:r>
              <a:rPr lang="en-PH" sz="1800" i="1"/>
              <a:t>R</a:t>
            </a:r>
            <a:r>
              <a:rPr lang="en-PH" sz="1800"/>
              <a:t>(</a:t>
            </a:r>
            <a:r>
              <a:rPr lang="en-PH" sz="1800" i="1"/>
              <a:t>Y</a:t>
            </a:r>
            <a:r>
              <a:rPr lang="en-PH" sz="1800"/>
              <a:t>)	where	</a:t>
            </a:r>
            <a:r>
              <a:rPr lang="en-PH" sz="1800" i="1"/>
              <a:t>Y</a:t>
            </a:r>
            <a:r>
              <a:rPr lang="en-PH" sz="1800"/>
              <a:t> </a:t>
            </a:r>
            <a:r>
              <a:rPr lang="en-PH" sz="1800">
                <a:latin typeface="Cambria Math" panose="02040503050406030204" pitchFamily="18" charset="0"/>
                <a:ea typeface="Cambria Math" panose="02040503050406030204" pitchFamily="18" charset="0"/>
              </a:rPr>
              <a:t>↑</a:t>
            </a:r>
            <a:r>
              <a:rPr lang="en-PH" sz="1800">
                <a:sym typeface="Symbol"/>
              </a:rPr>
              <a:t>	  </a:t>
            </a:r>
            <a:r>
              <a:rPr lang="en-PH" sz="1800" i="1">
                <a:sym typeface="Symbol"/>
              </a:rPr>
              <a:t>R</a:t>
            </a:r>
            <a:r>
              <a:rPr lang="en-PH" sz="1800">
                <a:sym typeface="Symbol"/>
              </a:rPr>
              <a:t> </a:t>
            </a:r>
            <a:r>
              <a:rPr lang="en-PH" sz="1800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↑</a:t>
            </a:r>
            <a:endParaRPr lang="en-PH" sz="1800">
              <a:sym typeface="Symbol"/>
            </a:endParaRPr>
          </a:p>
          <a:p>
            <a:pPr marL="111125" lvl="1" indent="0">
              <a:spcBef>
                <a:spcPts val="300"/>
              </a:spcBef>
              <a:buFont typeface="Arial" panose="020B0604020202020204" pitchFamily="34" charset="0"/>
              <a:buNone/>
              <a:tabLst>
                <a:tab pos="741363" algn="l"/>
                <a:tab pos="974725" algn="l"/>
                <a:tab pos="1717675" algn="l"/>
                <a:tab pos="2459038" algn="l"/>
                <a:tab pos="2803525" algn="l"/>
              </a:tabLst>
            </a:pPr>
            <a:r>
              <a:rPr lang="en-PH" sz="1800">
                <a:sym typeface="Symbol"/>
              </a:rPr>
              <a:t>	</a:t>
            </a:r>
            <a:r>
              <a:rPr lang="en-PH" sz="1800" i="1">
                <a:sym typeface="Symbol"/>
              </a:rPr>
              <a:t>Tr</a:t>
            </a:r>
            <a:r>
              <a:rPr lang="en-PH" sz="1800">
                <a:sym typeface="Symbol"/>
              </a:rPr>
              <a:t>	=  </a:t>
            </a:r>
            <a:r>
              <a:rPr lang="en-PH" sz="1800" i="1">
                <a:sym typeface="Symbol"/>
              </a:rPr>
              <a:t>Tr</a:t>
            </a:r>
            <a:r>
              <a:rPr lang="en-PH" sz="1800">
                <a:sym typeface="Symbol"/>
              </a:rPr>
              <a:t>(</a:t>
            </a:r>
            <a:r>
              <a:rPr lang="en-PH" sz="1800" i="1">
                <a:sym typeface="Symbol"/>
              </a:rPr>
              <a:t>Y</a:t>
            </a:r>
            <a:r>
              <a:rPr lang="en-PH" sz="1800">
                <a:sym typeface="Symbol"/>
              </a:rPr>
              <a:t>)	where	</a:t>
            </a:r>
            <a:r>
              <a:rPr lang="en-PH" sz="1800" i="1">
                <a:sym typeface="Symbol"/>
              </a:rPr>
              <a:t>Y</a:t>
            </a:r>
            <a:r>
              <a:rPr lang="en-PH" sz="1800">
                <a:sym typeface="Symbol"/>
              </a:rPr>
              <a:t> </a:t>
            </a:r>
            <a:r>
              <a:rPr lang="en-PH" sz="1800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↑</a:t>
            </a:r>
            <a:r>
              <a:rPr lang="en-PH" sz="1800">
                <a:sym typeface="Symbol"/>
              </a:rPr>
              <a:t>	  </a:t>
            </a:r>
            <a:r>
              <a:rPr lang="en-PH" sz="1800" i="1">
                <a:sym typeface="Symbol"/>
              </a:rPr>
              <a:t>Tr</a:t>
            </a:r>
            <a:r>
              <a:rPr lang="en-PH" sz="1800">
                <a:sym typeface="Symbol"/>
              </a:rPr>
              <a:t> </a:t>
            </a:r>
            <a:r>
              <a:rPr lang="en-PH" sz="1800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↓</a:t>
            </a:r>
            <a:endParaRPr lang="en-PH" sz="1800"/>
          </a:p>
          <a:p>
            <a:pPr marL="346075" lvl="1" indent="-234950">
              <a:spcBef>
                <a:spcPts val="1800"/>
              </a:spcBef>
              <a:buClr>
                <a:schemeClr val="accent1"/>
              </a:buClr>
            </a:pPr>
            <a:r>
              <a:rPr lang="en-PH" sz="2000"/>
              <a:t>Structural balance</a:t>
            </a:r>
          </a:p>
          <a:p>
            <a:pPr lvl="1">
              <a:spcBef>
                <a:spcPts val="300"/>
              </a:spcBef>
              <a:tabLst>
                <a:tab pos="1025525" algn="l"/>
                <a:tab pos="3484563" algn="l"/>
                <a:tab pos="3717925" algn="l"/>
              </a:tabLst>
            </a:pPr>
            <a:r>
              <a:rPr lang="en-PH" sz="1800"/>
              <a:t>fiscal balance when </a:t>
            </a:r>
            <a:r>
              <a:rPr lang="en-PH" sz="1800" i="1"/>
              <a:t>Y</a:t>
            </a:r>
            <a:r>
              <a:rPr lang="en-PH" sz="1800"/>
              <a:t> = </a:t>
            </a:r>
            <a:r>
              <a:rPr lang="en-PH" sz="1800" i="1"/>
              <a:t>Y</a:t>
            </a:r>
            <a:r>
              <a:rPr lang="en-PH" sz="1800" i="1" baseline="-25000"/>
              <a:t>P</a:t>
            </a:r>
          </a:p>
          <a:p>
            <a:pPr lvl="1">
              <a:spcBef>
                <a:spcPts val="300"/>
              </a:spcBef>
              <a:tabLst>
                <a:tab pos="1025525" algn="l"/>
                <a:tab pos="3484563" algn="l"/>
                <a:tab pos="3717925" algn="l"/>
              </a:tabLst>
            </a:pPr>
            <a:r>
              <a:rPr lang="en-PH" sz="1800"/>
              <a:t>the economy depicted has</a:t>
            </a:r>
          </a:p>
          <a:p>
            <a:pPr lvl="2">
              <a:spcBef>
                <a:spcPts val="0"/>
              </a:spcBef>
              <a:tabLst>
                <a:tab pos="1025525" algn="l"/>
                <a:tab pos="3484563" algn="l"/>
                <a:tab pos="3717925" algn="l"/>
              </a:tabLst>
            </a:pPr>
            <a:r>
              <a:rPr lang="en-PH" sz="1800"/>
              <a:t>a current fiscal deficit</a:t>
            </a:r>
          </a:p>
          <a:p>
            <a:pPr lvl="2">
              <a:spcBef>
                <a:spcPts val="0"/>
              </a:spcBef>
              <a:tabLst>
                <a:tab pos="1025525" algn="l"/>
                <a:tab pos="3484563" algn="l"/>
                <a:tab pos="3717925" algn="l"/>
              </a:tabLst>
            </a:pPr>
            <a:r>
              <a:rPr lang="en-PH" sz="1800"/>
              <a:t>a structural fiscal surplus</a:t>
            </a:r>
          </a:p>
          <a:p>
            <a:pPr marL="346075" indent="-231775">
              <a:spcBef>
                <a:spcPts val="1800"/>
              </a:spcBef>
            </a:pPr>
            <a:r>
              <a:rPr lang="en-PH" sz="2000"/>
              <a:t>Fiscal stance</a:t>
            </a:r>
          </a:p>
          <a:p>
            <a:pPr lvl="1">
              <a:spcBef>
                <a:spcPts val="200"/>
              </a:spcBef>
            </a:pPr>
            <a:r>
              <a:rPr lang="en-PH" sz="1800"/>
              <a:t>with respect to structural balance</a:t>
            </a:r>
          </a:p>
          <a:p>
            <a:pPr lvl="1">
              <a:spcBef>
                <a:spcPts val="0"/>
              </a:spcBef>
              <a:tabLst>
                <a:tab pos="1025525" algn="l"/>
                <a:tab pos="3484563" algn="l"/>
                <a:tab pos="3717925" algn="l"/>
              </a:tabLst>
            </a:pPr>
            <a:r>
              <a:rPr lang="en-PH" sz="1800"/>
              <a:t>the economy depicted has a contractionary fiscal stance</a:t>
            </a:r>
          </a:p>
          <a:p>
            <a:pPr>
              <a:spcBef>
                <a:spcPts val="1800"/>
              </a:spcBef>
              <a:tabLst>
                <a:tab pos="1025525" algn="l"/>
                <a:tab pos="3484563" algn="l"/>
                <a:tab pos="3717925" algn="l"/>
              </a:tabLst>
            </a:pPr>
            <a:r>
              <a:rPr lang="en-PH" sz="2000"/>
              <a:t>Fiscal impulse</a:t>
            </a:r>
          </a:p>
          <a:p>
            <a:pPr lvl="1">
              <a:spcBef>
                <a:spcPts val="0"/>
              </a:spcBef>
              <a:tabLst>
                <a:tab pos="1025525" algn="l"/>
                <a:tab pos="3484563" algn="l"/>
                <a:tab pos="3717925" algn="l"/>
              </a:tabLst>
            </a:pPr>
            <a:r>
              <a:rPr lang="en-PH" sz="1800"/>
              <a:t>structural balance </a:t>
            </a:r>
            <a:r>
              <a:rPr lang="en-PH" sz="1800">
                <a:latin typeface="Cambria Math" panose="02040503050406030204" pitchFamily="18" charset="0"/>
                <a:ea typeface="Cambria Math" panose="02040503050406030204" pitchFamily="18" charset="0"/>
              </a:rPr>
              <a:t>↓</a:t>
            </a:r>
            <a:r>
              <a:rPr lang="en-PH" sz="1800"/>
              <a:t>  </a:t>
            </a:r>
            <a:r>
              <a:rPr lang="en-PH" sz="1800">
                <a:sym typeface="Symbol"/>
              </a:rPr>
              <a:t>  a positive fiscal impulse (stimulus)</a:t>
            </a:r>
          </a:p>
          <a:p>
            <a:pPr lvl="1">
              <a:spcBef>
                <a:spcPts val="0"/>
              </a:spcBef>
              <a:tabLst>
                <a:tab pos="1025525" algn="l"/>
                <a:tab pos="3484563" algn="l"/>
                <a:tab pos="3717925" algn="l"/>
              </a:tabLst>
            </a:pPr>
            <a:r>
              <a:rPr lang="en-PH" sz="1800">
                <a:sym typeface="Symbol"/>
              </a:rPr>
              <a:t>structural balance </a:t>
            </a:r>
            <a:r>
              <a:rPr lang="en-PH" sz="1800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↑</a:t>
            </a:r>
            <a:r>
              <a:rPr lang="en-PH" sz="1800">
                <a:sym typeface="Symbol"/>
              </a:rPr>
              <a:t>    a negative fiscal impulse (contraction)</a:t>
            </a:r>
            <a:endParaRPr lang="en-PH" sz="180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245E1A7-CA40-695F-88AB-1140617BFC3C}"/>
              </a:ext>
            </a:extLst>
          </p:cNvPr>
          <p:cNvSpPr txBox="1">
            <a:spLocks/>
          </p:cNvSpPr>
          <p:nvPr/>
        </p:nvSpPr>
        <p:spPr>
          <a:xfrm>
            <a:off x="6808774" y="882502"/>
            <a:ext cx="4057700" cy="23668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fontAlgn="auto">
              <a:spcAft>
                <a:spcPts val="0"/>
              </a:spcAft>
              <a:buSzTx/>
              <a:buNone/>
              <a:tabLst>
                <a:tab pos="4348163" algn="l"/>
                <a:tab pos="4572000" algn="l"/>
              </a:tabLst>
            </a:pPr>
            <a:r>
              <a:rPr lang="en-PH" sz="1800" b="0">
                <a:effectLst/>
              </a:rPr>
              <a:t>     </a:t>
            </a:r>
            <a:r>
              <a:rPr lang="en-PH" sz="2000" b="0">
                <a:effectLst/>
              </a:rPr>
              <a:t> Definitions</a:t>
            </a:r>
          </a:p>
          <a:p>
            <a:pPr marL="114300" indent="0" fontAlgn="auto">
              <a:spcBef>
                <a:spcPts val="100"/>
              </a:spcBef>
              <a:spcAft>
                <a:spcPts val="0"/>
              </a:spcAft>
              <a:buSzTx/>
              <a:buFont typeface="Arial" pitchFamily="34" charset="0"/>
              <a:buNone/>
              <a:tabLst>
                <a:tab pos="630238" algn="l"/>
                <a:tab pos="914400" algn="l"/>
                <a:tab pos="3484563" algn="l"/>
                <a:tab pos="3717925" algn="l"/>
              </a:tabLst>
            </a:pPr>
            <a:r>
              <a:rPr lang="en-PH" sz="1800" b="0">
                <a:effectLst/>
              </a:rPr>
              <a:t>	</a:t>
            </a:r>
            <a:r>
              <a:rPr lang="en-PH" sz="1800" b="0" i="1">
                <a:effectLst/>
              </a:rPr>
              <a:t>FB	</a:t>
            </a:r>
            <a:r>
              <a:rPr lang="en-PH" sz="1800" b="0">
                <a:effectLst/>
              </a:rPr>
              <a:t>=  overall fiscal balance</a:t>
            </a:r>
          </a:p>
          <a:p>
            <a:pPr marL="114300" indent="0" fontAlgn="auto">
              <a:spcBef>
                <a:spcPts val="100"/>
              </a:spcBef>
              <a:spcAft>
                <a:spcPts val="0"/>
              </a:spcAft>
              <a:buSzTx/>
              <a:buFont typeface="Arial" pitchFamily="34" charset="0"/>
              <a:buNone/>
              <a:tabLst>
                <a:tab pos="690563" algn="l"/>
                <a:tab pos="914400" algn="l"/>
                <a:tab pos="3484563" algn="l"/>
                <a:tab pos="3717925" algn="l"/>
              </a:tabLst>
            </a:pPr>
            <a:r>
              <a:rPr lang="en-PH" sz="1800" b="0">
                <a:effectLst/>
              </a:rPr>
              <a:t>	</a:t>
            </a:r>
            <a:r>
              <a:rPr lang="en-PH" sz="1800" b="0" i="1">
                <a:effectLst/>
              </a:rPr>
              <a:t>R</a:t>
            </a:r>
            <a:r>
              <a:rPr lang="en-PH" sz="1800" b="0">
                <a:effectLst/>
              </a:rPr>
              <a:t>	=  revenues</a:t>
            </a:r>
          </a:p>
          <a:p>
            <a:pPr marL="114300" indent="0" fontAlgn="auto">
              <a:spcBef>
                <a:spcPts val="100"/>
              </a:spcBef>
              <a:spcAft>
                <a:spcPts val="0"/>
              </a:spcAft>
              <a:buSzTx/>
              <a:buFont typeface="Arial" pitchFamily="34" charset="0"/>
              <a:buNone/>
              <a:tabLst>
                <a:tab pos="690563" algn="l"/>
                <a:tab pos="914400" algn="l"/>
                <a:tab pos="3484563" algn="l"/>
                <a:tab pos="3717925" algn="l"/>
              </a:tabLst>
            </a:pPr>
            <a:r>
              <a:rPr lang="en-PH" sz="1800" b="0">
                <a:effectLst/>
              </a:rPr>
              <a:t>	</a:t>
            </a:r>
            <a:r>
              <a:rPr lang="en-PH" sz="1800" b="0" i="1">
                <a:effectLst/>
              </a:rPr>
              <a:t>G</a:t>
            </a:r>
            <a:r>
              <a:rPr lang="en-PH" sz="1800" b="0">
                <a:effectLst/>
              </a:rPr>
              <a:t>	=  government spending</a:t>
            </a:r>
          </a:p>
          <a:p>
            <a:pPr marL="114300" indent="0" fontAlgn="auto">
              <a:spcBef>
                <a:spcPts val="100"/>
              </a:spcBef>
              <a:spcAft>
                <a:spcPts val="0"/>
              </a:spcAft>
              <a:buSzTx/>
              <a:buFont typeface="Arial" pitchFamily="34" charset="0"/>
              <a:buNone/>
              <a:tabLst>
                <a:tab pos="690563" algn="l"/>
                <a:tab pos="914400" algn="l"/>
                <a:tab pos="3484563" algn="l"/>
                <a:tab pos="3717925" algn="l"/>
              </a:tabLst>
            </a:pPr>
            <a:r>
              <a:rPr lang="en-PH" sz="1800" b="0" i="1">
                <a:effectLst/>
              </a:rPr>
              <a:t>	Tr</a:t>
            </a:r>
            <a:r>
              <a:rPr lang="en-PH" sz="1800" b="0">
                <a:effectLst/>
              </a:rPr>
              <a:t>	=  transfer payments</a:t>
            </a:r>
          </a:p>
          <a:p>
            <a:pPr marL="114300" indent="0" fontAlgn="auto">
              <a:spcBef>
                <a:spcPts val="100"/>
              </a:spcBef>
              <a:spcAft>
                <a:spcPts val="0"/>
              </a:spcAft>
              <a:buSzTx/>
              <a:buFont typeface="Arial" pitchFamily="34" charset="0"/>
              <a:buNone/>
              <a:tabLst>
                <a:tab pos="690563" algn="l"/>
                <a:tab pos="914400" algn="l"/>
                <a:tab pos="3484563" algn="l"/>
                <a:tab pos="3717925" algn="l"/>
              </a:tabLst>
            </a:pPr>
            <a:r>
              <a:rPr lang="en-PH" sz="1800" b="0" i="1">
                <a:effectLst/>
              </a:rPr>
              <a:t>	Y</a:t>
            </a:r>
            <a:r>
              <a:rPr lang="en-PH" sz="1800" b="0">
                <a:effectLst/>
              </a:rPr>
              <a:t>	=  income</a:t>
            </a:r>
          </a:p>
          <a:p>
            <a:pPr marL="114300" indent="0" fontAlgn="auto">
              <a:spcBef>
                <a:spcPts val="100"/>
              </a:spcBef>
              <a:spcAft>
                <a:spcPts val="0"/>
              </a:spcAft>
              <a:buSzTx/>
              <a:buFont typeface="Arial" pitchFamily="34" charset="0"/>
              <a:buNone/>
              <a:tabLst>
                <a:tab pos="630238" algn="l"/>
                <a:tab pos="914400" algn="l"/>
                <a:tab pos="3484563" algn="l"/>
                <a:tab pos="3717925" algn="l"/>
              </a:tabLst>
            </a:pPr>
            <a:r>
              <a:rPr lang="en-PH" sz="1800" b="0">
                <a:effectLst/>
              </a:rPr>
              <a:t>	</a:t>
            </a:r>
            <a:r>
              <a:rPr lang="en-PH" sz="1800" b="0" i="1">
                <a:effectLst/>
              </a:rPr>
              <a:t>Y</a:t>
            </a:r>
            <a:r>
              <a:rPr lang="en-PH" sz="1800" b="0" i="1" baseline="-25000">
                <a:effectLst/>
              </a:rPr>
              <a:t>P</a:t>
            </a:r>
            <a:r>
              <a:rPr lang="en-PH" sz="1800" b="0">
                <a:effectLst/>
              </a:rPr>
              <a:t>	=  potential income</a:t>
            </a:r>
          </a:p>
          <a:p>
            <a:pPr marL="114300" indent="0" fontAlgn="auto">
              <a:spcBef>
                <a:spcPts val="100"/>
              </a:spcBef>
              <a:spcAft>
                <a:spcPts val="0"/>
              </a:spcAft>
              <a:buSzTx/>
              <a:buFont typeface="Arial" pitchFamily="34" charset="0"/>
              <a:buNone/>
              <a:tabLst>
                <a:tab pos="630238" algn="l"/>
                <a:tab pos="914400" algn="l"/>
                <a:tab pos="3484563" algn="l"/>
                <a:tab pos="3717925" algn="l"/>
              </a:tabLst>
            </a:pPr>
            <a:r>
              <a:rPr lang="en-PH" sz="1800" b="0">
                <a:effectLst/>
              </a:rPr>
              <a:t>	</a:t>
            </a:r>
            <a:r>
              <a:rPr lang="en-PH" sz="1800" b="0" i="1">
                <a:effectLst/>
              </a:rPr>
              <a:t>Y</a:t>
            </a:r>
            <a:r>
              <a:rPr lang="en-PH" sz="1800" b="0">
                <a:effectLst/>
              </a:rPr>
              <a:t>*	=  current income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0DBCDC0-1CB8-EDF1-E89E-FAA87E7689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29" y="3463391"/>
            <a:ext cx="4374455" cy="272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279B0B-9B79-1BC6-1BA3-FBE5201D3685}"/>
              </a:ext>
            </a:extLst>
          </p:cNvPr>
          <p:cNvSpPr txBox="1"/>
          <p:nvPr/>
        </p:nvSpPr>
        <p:spPr>
          <a:xfrm>
            <a:off x="3784635" y="1988288"/>
            <a:ext cx="2425857" cy="760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PH">
                <a:sym typeface="Symbol" panose="05050102010706020507" pitchFamily="18" charset="2"/>
              </a:rPr>
              <a:t></a:t>
            </a:r>
          </a:p>
          <a:p>
            <a:pPr>
              <a:lnSpc>
                <a:spcPct val="80000"/>
              </a:lnSpc>
            </a:pPr>
            <a:r>
              <a:rPr lang="en-PH">
                <a:sym typeface="Symbol" panose="05050102010706020507" pitchFamily="18" charset="2"/>
              </a:rPr>
              <a:t> FB(Y) is increasing in Y</a:t>
            </a:r>
          </a:p>
          <a:p>
            <a:pPr>
              <a:lnSpc>
                <a:spcPct val="80000"/>
              </a:lnSpc>
            </a:pPr>
            <a:r>
              <a:rPr lang="en-PH">
                <a:sym typeface="Symbol" panose="05050102010706020507" pitchFamily="18" charset="2"/>
              </a:rPr>
              <a:t>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14008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2CACD79-6D7A-5927-F7FB-8608538D17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2958" y="1385342"/>
            <a:ext cx="10724000" cy="3994732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/>
              <a:t>overall balance = total revenue – total expenditures</a:t>
            </a:r>
          </a:p>
          <a:p>
            <a:pPr>
              <a:spcBef>
                <a:spcPts val="1800"/>
              </a:spcBef>
            </a:pPr>
            <a:r>
              <a:rPr lang="en-US"/>
              <a:t>primary balance = overall balance – (total expenditures – interest expenses)</a:t>
            </a:r>
          </a:p>
          <a:p>
            <a:pPr>
              <a:spcBef>
                <a:spcPts val="1800"/>
              </a:spcBef>
            </a:pPr>
            <a:r>
              <a:rPr lang="en-US"/>
              <a:t>structural balance = overall balance at potential output</a:t>
            </a:r>
          </a:p>
          <a:p>
            <a:pPr>
              <a:spcBef>
                <a:spcPts val="1800"/>
              </a:spcBef>
            </a:pPr>
            <a:r>
              <a:rPr lang="en-US"/>
              <a:t>automatic stabilizers: income based taxes &amp; transfers</a:t>
            </a:r>
          </a:p>
          <a:p>
            <a:pPr>
              <a:spcBef>
                <a:spcPts val="1800"/>
              </a:spcBef>
            </a:pPr>
            <a:r>
              <a:rPr lang="en-US"/>
              <a:t>fiscal stance: based on sign of structural balance</a:t>
            </a:r>
          </a:p>
          <a:p>
            <a:pPr>
              <a:spcBef>
                <a:spcPts val="1800"/>
              </a:spcBef>
            </a:pPr>
            <a:r>
              <a:rPr lang="en-US"/>
              <a:t>fiscal impulse: based on change in structural balance</a:t>
            </a:r>
            <a:endParaRPr lang="en-PH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AC6FCD-990A-1183-159A-4040E9CFD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Fiscal Budget Concepts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95855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376960E9-5A0D-CFE2-4C50-380A1272AAA7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261256" y="1150212"/>
                <a:ext cx="10881665" cy="1932622"/>
              </a:xfrm>
            </p:spPr>
            <p:txBody>
              <a:bodyPr/>
              <a:lstStyle/>
              <a:p>
                <a:r>
                  <a:rPr lang="en-US" sz="2000"/>
                  <a:t>Recall from Chapter 4:</a:t>
                </a:r>
              </a:p>
              <a:p>
                <a:pPr marL="457200" lvl="1" indent="0">
                  <a:spcBef>
                    <a:spcPts val="1800"/>
                  </a:spcBef>
                  <a:buNone/>
                </a:pPr>
                <a:r>
                  <a:rPr lang="en-US"/>
                  <a:t>				where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PH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PH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</m:acc>
                  </m:oMath>
                </a14:m>
                <a:r>
                  <a:rPr lang="en-PH"/>
                  <a:t> encompass both government and private spending</a:t>
                </a:r>
              </a:p>
              <a:p>
                <a:pPr>
                  <a:spcBef>
                    <a:spcPts val="3000"/>
                  </a:spcBef>
                </a:pPr>
                <a:r>
                  <a:rPr lang="en-PH" sz="2000"/>
                  <a:t>Extract government:  </a:t>
                </a:r>
              </a:p>
            </p:txBody>
          </p:sp>
        </mc:Choice>
        <mc:Fallback xmlns="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376960E9-5A0D-CFE2-4C50-380A1272AA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261256" y="1150212"/>
                <a:ext cx="10881665" cy="1932622"/>
              </a:xfrm>
              <a:blipFill>
                <a:blip r:embed="rId2"/>
                <a:stretch>
                  <a:fillRect l="-504" t="-3470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5F92205A-ADDD-8276-383D-B898D60CB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Fiscal Gap in GDP Uses/Expenditures Balances </a:t>
            </a:r>
            <a:endParaRPr lang="en-PH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6CEA916F-BD01-C138-A066-55EA642AF8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69665" y="1168815"/>
                <a:ext cx="5720680" cy="4770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2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28600" algn="l" defTabSz="914400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28600" algn="l" defTabSz="914400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 pitchFamily="34" charset="0"/>
                  <a:buChar char="•"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280160" indent="-228600" algn="l" defTabSz="914400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 pitchFamily="34" charset="0"/>
                  <a:buChar char="•"/>
                  <a:defRPr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554480" indent="-228600" algn="l" defTabSz="914400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Font typeface="Arial" pitchFamily="34" charset="0"/>
                  <a:buChar char="•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defTabSz="914400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194560" indent="-182880" algn="l" defTabSz="914400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 pitchFamily="34" charset="0"/>
                  <a:buChar char="•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377440" indent="-182880" algn="l" defTabSz="914400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 pitchFamily="34" charset="0"/>
                  <a:buChar char="•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1125" lvl="1" indent="0">
                  <a:spcBef>
                    <a:spcPts val="600"/>
                  </a:spcBef>
                  <a:buNone/>
                  <a:tabLst>
                    <a:tab pos="2109788" algn="l"/>
                  </a:tabLst>
                </a:pPr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GDP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</m:acc>
                  </m:oMath>
                </a14:m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+ </a:t>
                </a:r>
                <a:r>
                  <a:rPr lang="en-US" i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X</a:t>
                </a:r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– </a:t>
                </a:r>
                <a:r>
                  <a:rPr lang="en-US" i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M </a:t>
                </a:r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US" i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+ </a:t>
                </a:r>
                <a:r>
                  <a:rPr lang="en-US" i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S</a:t>
                </a:r>
                <a:r>
                  <a:rPr lang="en-US" i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</a:t>
                </a:r>
                <a:r>
                  <a:rPr lang="en-US" b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Symbol" panose="05050102010706020507" pitchFamily="18" charset="2"/>
                  </a:rPr>
                  <a:t>    </a:t>
                </a:r>
                <a:r>
                  <a:rPr lang="en-US" i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S </a:t>
                </a:r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–</a:t>
                </a:r>
                <a:r>
                  <a:rPr lang="en-US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</m:acc>
                  </m:oMath>
                </a14:m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US" i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X</a:t>
                </a:r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ahoma" panose="020B0604030504040204" pitchFamily="34" charset="0"/>
                  </a:rPr>
                  <a:t> – </a:t>
                </a:r>
                <a:r>
                  <a:rPr lang="en-US" i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Symbol" panose="05050102010706020507" pitchFamily="18" charset="2"/>
                  </a:rPr>
                  <a:t>    </a:t>
                </a:r>
                <a:r>
                  <a:rPr lang="en-US" b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6CEA916F-BD01-C138-A066-55EA642AF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9665" y="1168815"/>
                <a:ext cx="5720680" cy="477055"/>
              </a:xfrm>
              <a:prstGeom prst="rect">
                <a:avLst/>
              </a:prstGeom>
              <a:blipFill>
                <a:blip r:embed="rId3"/>
                <a:stretch>
                  <a:fillRect t="-8974" b="-5128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204CFA1-8E17-06F6-6E8D-CDE5AC3D05CB}"/>
              </a:ext>
            </a:extLst>
          </p:cNvPr>
          <p:cNvSpPr txBox="1">
            <a:spLocks/>
          </p:cNvSpPr>
          <p:nvPr/>
        </p:nvSpPr>
        <p:spPr>
          <a:xfrm>
            <a:off x="2969665" y="2298043"/>
            <a:ext cx="4579452" cy="3391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1125" lvl="1" indent="0">
              <a:spcBef>
                <a:spcPts val="600"/>
              </a:spcBef>
              <a:buNone/>
              <a:tabLst>
                <a:tab pos="2109788" algn="l"/>
              </a:tabLst>
            </a:pP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GDP =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C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 +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I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G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 –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 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C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+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S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T    </a:t>
            </a:r>
          </a:p>
          <a:p>
            <a:pPr marL="111125" lvl="1" indent="0">
              <a:spcBef>
                <a:spcPts val="2400"/>
              </a:spcBef>
              <a:buNone/>
              <a:tabLst>
                <a:tab pos="690563" algn="l"/>
                <a:tab pos="2109788" algn="l"/>
              </a:tabLst>
            </a:pPr>
            <a:r>
              <a:rPr lang="en-US" b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	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X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 –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=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(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S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–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I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) + (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T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–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G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)</a:t>
            </a:r>
            <a:endParaRPr lang="en-US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sym typeface="Symbol" panose="05050102010706020507" pitchFamily="18" charset="2"/>
            </a:endParaRPr>
          </a:p>
          <a:p>
            <a:pPr marL="111125" lvl="1" indent="0">
              <a:spcBef>
                <a:spcPts val="1800"/>
              </a:spcBef>
              <a:buNone/>
              <a:tabLst>
                <a:tab pos="2109788" algn="l"/>
              </a:tabLst>
            </a:pPr>
            <a:endParaRPr lang="en-US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sym typeface="Symbol" panose="05050102010706020507" pitchFamily="18" charset="2"/>
            </a:endParaRPr>
          </a:p>
          <a:p>
            <a:pPr marL="111125" lvl="1" indent="0">
              <a:spcBef>
                <a:spcPts val="1800"/>
              </a:spcBef>
              <a:buNone/>
              <a:tabLst>
                <a:tab pos="2109788" algn="l"/>
              </a:tabLst>
            </a:pPr>
            <a:r>
              <a:rPr lang="en-US">
                <a:solidFill>
                  <a:schemeClr val="tx1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alternatively:</a:t>
            </a:r>
          </a:p>
          <a:p>
            <a:pPr marL="111125" lvl="1" indent="0">
              <a:spcBef>
                <a:spcPts val="1800"/>
              </a:spcBef>
              <a:buNone/>
              <a:tabLst>
                <a:tab pos="690563" algn="l"/>
                <a:tab pos="2109788" algn="l"/>
              </a:tabLst>
            </a:pP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	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G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 –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T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 = (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S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–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I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) + (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M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– </a:t>
            </a:r>
            <a:r>
              <a:rPr lang="en-US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X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anose="020B0604030504040204" pitchFamily="34" charset="0"/>
              </a:rPr>
              <a:t>)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  </a:t>
            </a:r>
          </a:p>
          <a:p>
            <a:pPr marL="111125" lvl="1" indent="0">
              <a:spcBef>
                <a:spcPts val="1800"/>
              </a:spcBef>
              <a:buNone/>
              <a:tabLst>
                <a:tab pos="2109788" algn="l"/>
              </a:tabLst>
            </a:pPr>
            <a:endParaRPr lang="en-US">
              <a:solidFill>
                <a:schemeClr val="tx1"/>
              </a:solidFill>
              <a:ea typeface="Cambria Math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B18423-94C4-89EF-7A7C-64D10FCDD2BB}"/>
              </a:ext>
            </a:extLst>
          </p:cNvPr>
          <p:cNvSpPr txBox="1"/>
          <p:nvPr/>
        </p:nvSpPr>
        <p:spPr>
          <a:xfrm>
            <a:off x="7167184" y="2812099"/>
            <a:ext cx="38484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 trade surplus is matched by</a:t>
            </a:r>
          </a:p>
          <a:p>
            <a:r>
              <a:rPr lang="en-US"/>
              <a:t>capital outflows from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saving &gt; investment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tax revenue &gt; government spending</a:t>
            </a:r>
            <a:endParaRPr lang="en-PH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F3575D-4998-9FB2-407E-3DE2C275290A}"/>
              </a:ext>
            </a:extLst>
          </p:cNvPr>
          <p:cNvSpPr txBox="1"/>
          <p:nvPr/>
        </p:nvSpPr>
        <p:spPr>
          <a:xfrm>
            <a:off x="7167184" y="4526484"/>
            <a:ext cx="33555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 government deficit is funded 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saving &gt; investment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PH"/>
              <a:t>foreign capital inflows</a:t>
            </a:r>
          </a:p>
        </p:txBody>
      </p:sp>
    </p:spTree>
    <p:extLst>
      <p:ext uri="{BB962C8B-B14F-4D97-AF65-F5344CB8AC3E}">
        <p14:creationId xmlns:p14="http://schemas.microsoft.com/office/powerpoint/2010/main" val="1440990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F85BDAA-A82A-6473-EEF6-EC8BE28D9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Deficits, Debt, Financing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D3F41BB-5358-D4D1-348E-720DFB731AE9}"/>
              </a:ext>
            </a:extLst>
          </p:cNvPr>
          <p:cNvSpPr txBox="1">
            <a:spLocks/>
          </p:cNvSpPr>
          <p:nvPr/>
        </p:nvSpPr>
        <p:spPr>
          <a:xfrm>
            <a:off x="2207568" y="1143297"/>
            <a:ext cx="7776864" cy="50405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2000"/>
              <a:t>Deficits vs debt</a:t>
            </a:r>
          </a:p>
          <a:p>
            <a:pPr lvl="1">
              <a:spcBef>
                <a:spcPts val="0"/>
              </a:spcBef>
            </a:pPr>
            <a:r>
              <a:rPr lang="en-PH" sz="1800"/>
              <a:t>government deficits (surpluses) are flows</a:t>
            </a:r>
          </a:p>
          <a:p>
            <a:pPr lvl="1">
              <a:spcBef>
                <a:spcPts val="0"/>
              </a:spcBef>
            </a:pPr>
            <a:r>
              <a:rPr lang="en-PH" sz="1800"/>
              <a:t>government debt is a stock (also called “national debt”)</a:t>
            </a:r>
          </a:p>
          <a:p>
            <a:pPr>
              <a:spcBef>
                <a:spcPts val="1800"/>
              </a:spcBef>
            </a:pPr>
            <a:r>
              <a:rPr lang="en-PH" sz="2000"/>
              <a:t>Fiscal balance &amp; debt</a:t>
            </a:r>
          </a:p>
          <a:p>
            <a:pPr lvl="1">
              <a:spcBef>
                <a:spcPts val="0"/>
              </a:spcBef>
            </a:pPr>
            <a:r>
              <a:rPr lang="en-PH" sz="1800"/>
              <a:t>fiscal deficit  </a:t>
            </a:r>
            <a:r>
              <a:rPr lang="en-PH" sz="1800">
                <a:sym typeface="Symbol"/>
              </a:rPr>
              <a:t>  government issues new debt</a:t>
            </a:r>
          </a:p>
          <a:p>
            <a:pPr lvl="1">
              <a:spcBef>
                <a:spcPts val="0"/>
              </a:spcBef>
            </a:pPr>
            <a:r>
              <a:rPr lang="en-PH" sz="1800">
                <a:sym typeface="Symbol"/>
              </a:rPr>
              <a:t>fiscal surplus    government pays down outstanding debt</a:t>
            </a:r>
            <a:endParaRPr lang="en-PH" sz="1800"/>
          </a:p>
          <a:p>
            <a:pPr>
              <a:spcBef>
                <a:spcPts val="1800"/>
              </a:spcBef>
            </a:pPr>
            <a:r>
              <a:rPr lang="en-PH" sz="2000"/>
              <a:t>Deficit financing options</a:t>
            </a:r>
          </a:p>
          <a:p>
            <a:pPr lvl="1">
              <a:spcBef>
                <a:spcPts val="0"/>
              </a:spcBef>
            </a:pPr>
            <a:r>
              <a:rPr lang="en-PH" sz="1800"/>
              <a:t>central bank</a:t>
            </a:r>
          </a:p>
          <a:p>
            <a:pPr lvl="1">
              <a:spcBef>
                <a:spcPts val="0"/>
              </a:spcBef>
            </a:pPr>
            <a:r>
              <a:rPr lang="en-PH" sz="1800"/>
              <a:t>commercial banks</a:t>
            </a:r>
          </a:p>
          <a:p>
            <a:pPr lvl="1">
              <a:spcBef>
                <a:spcPts val="0"/>
              </a:spcBef>
            </a:pPr>
            <a:r>
              <a:rPr lang="en-PH" sz="1800"/>
              <a:t>domestic non-bank sector</a:t>
            </a:r>
          </a:p>
          <a:p>
            <a:pPr lvl="1">
              <a:spcBef>
                <a:spcPts val="0"/>
              </a:spcBef>
            </a:pPr>
            <a:r>
              <a:rPr lang="en-PH" sz="1800"/>
              <a:t>foreign sources</a:t>
            </a:r>
          </a:p>
          <a:p>
            <a:pPr>
              <a:spcBef>
                <a:spcPts val="1800"/>
              </a:spcBef>
            </a:pPr>
            <a:r>
              <a:rPr lang="en-PH" sz="2000"/>
              <a:t>Financing source has macroeconomic consequences via:</a:t>
            </a:r>
          </a:p>
          <a:p>
            <a:pPr lvl="1">
              <a:spcBef>
                <a:spcPts val="0"/>
              </a:spcBef>
            </a:pPr>
            <a:r>
              <a:rPr lang="en-PH" sz="1800"/>
              <a:t>money supply</a:t>
            </a:r>
          </a:p>
          <a:p>
            <a:pPr lvl="1">
              <a:spcBef>
                <a:spcPts val="0"/>
              </a:spcBef>
            </a:pPr>
            <a:r>
              <a:rPr lang="en-PH" sz="1800"/>
              <a:t>interest rate</a:t>
            </a:r>
          </a:p>
          <a:p>
            <a:pPr lvl="1">
              <a:spcBef>
                <a:spcPts val="0"/>
              </a:spcBef>
            </a:pPr>
            <a:r>
              <a:rPr lang="en-PH" sz="1800"/>
              <a:t>exchange rate</a:t>
            </a:r>
          </a:p>
        </p:txBody>
      </p:sp>
    </p:spTree>
    <p:extLst>
      <p:ext uri="{BB962C8B-B14F-4D97-AF65-F5344CB8AC3E}">
        <p14:creationId xmlns:p14="http://schemas.microsoft.com/office/powerpoint/2010/main" val="2993028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B80DEE4-8446-E242-9D5C-A8C96B1DC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Financing Consequences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AB1BF89-1F2C-7CE3-93A6-1BDCE1994620}"/>
              </a:ext>
            </a:extLst>
          </p:cNvPr>
          <p:cNvSpPr txBox="1">
            <a:spLocks/>
          </p:cNvSpPr>
          <p:nvPr/>
        </p:nvSpPr>
        <p:spPr>
          <a:xfrm>
            <a:off x="1096252" y="1197429"/>
            <a:ext cx="10311977" cy="51821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PH" sz="2000"/>
              <a:t>Central bank financing</a:t>
            </a:r>
          </a:p>
          <a:p>
            <a:pPr lvl="1">
              <a:spcBef>
                <a:spcPts val="300"/>
              </a:spcBef>
            </a:pPr>
            <a:r>
              <a:rPr lang="en-PH" sz="1800"/>
              <a:t>debt becomes base money (money financing)</a:t>
            </a:r>
          </a:p>
          <a:p>
            <a:pPr lvl="1">
              <a:spcBef>
                <a:spcPts val="300"/>
              </a:spcBef>
            </a:pPr>
            <a:r>
              <a:rPr lang="en-PH" sz="1800"/>
              <a:t>monetary stimulus compounds fiscal stimulus</a:t>
            </a:r>
          </a:p>
          <a:p>
            <a:pPr lvl="1">
              <a:spcBef>
                <a:spcPts val="300"/>
              </a:spcBef>
            </a:pPr>
            <a:r>
              <a:rPr lang="en-PH" sz="1800"/>
              <a:t>debt service payments revert back to government</a:t>
            </a:r>
          </a:p>
          <a:p>
            <a:pPr>
              <a:spcBef>
                <a:spcPts val="1800"/>
              </a:spcBef>
            </a:pPr>
            <a:r>
              <a:rPr lang="en-PH" sz="2000"/>
              <a:t>Commercial bank financing</a:t>
            </a:r>
          </a:p>
          <a:p>
            <a:pPr lvl="1">
              <a:spcBef>
                <a:spcPts val="300"/>
              </a:spcBef>
            </a:pPr>
            <a:r>
              <a:rPr lang="en-PH" sz="1800"/>
              <a:t>if used as collateral for loans from the central bank   </a:t>
            </a:r>
            <a:r>
              <a:rPr lang="en-PH" sz="1800">
                <a:sym typeface="Symbol"/>
              </a:rPr>
              <a:t>  monetary stimulus</a:t>
            </a:r>
          </a:p>
          <a:p>
            <a:pPr lvl="1">
              <a:spcBef>
                <a:spcPts val="300"/>
              </a:spcBef>
            </a:pPr>
            <a:r>
              <a:rPr lang="en-PH" sz="1800">
                <a:sym typeface="Symbol"/>
              </a:rPr>
              <a:t>may crowd out bank lending to private sector    interest rate </a:t>
            </a:r>
          </a:p>
          <a:p>
            <a:pPr>
              <a:spcBef>
                <a:spcPts val="1800"/>
              </a:spcBef>
            </a:pPr>
            <a:r>
              <a:rPr lang="en-PH" sz="2000"/>
              <a:t>Domestic non-bank financing</a:t>
            </a:r>
          </a:p>
          <a:p>
            <a:pPr lvl="1">
              <a:spcBef>
                <a:spcPts val="300"/>
              </a:spcBef>
            </a:pPr>
            <a:r>
              <a:rPr lang="en-PH" sz="1800"/>
              <a:t>crowds out private borrowers through interest rate </a:t>
            </a:r>
            <a:r>
              <a:rPr lang="en-PH" sz="1800">
                <a:sym typeface="Symbol"/>
              </a:rPr>
              <a:t>  </a:t>
            </a:r>
            <a:r>
              <a:rPr lang="en-PH" sz="1800"/>
              <a:t>(if capital imperfectly mobile internationally)</a:t>
            </a:r>
          </a:p>
          <a:p>
            <a:pPr lvl="1">
              <a:spcBef>
                <a:spcPts val="300"/>
              </a:spcBef>
            </a:pPr>
            <a:r>
              <a:rPr lang="en-PH" sz="1800"/>
              <a:t>debt service payments are</a:t>
            </a:r>
            <a:r>
              <a:rPr lang="en-PH" sz="1800">
                <a:sym typeface="Symbol"/>
              </a:rPr>
              <a:t> </a:t>
            </a:r>
            <a:r>
              <a:rPr lang="en-PH" sz="1800"/>
              <a:t>transfers between residents</a:t>
            </a:r>
          </a:p>
          <a:p>
            <a:pPr>
              <a:spcBef>
                <a:spcPts val="1800"/>
              </a:spcBef>
            </a:pPr>
            <a:r>
              <a:rPr lang="en-PH" sz="2000"/>
              <a:t>Foreign financing</a:t>
            </a:r>
          </a:p>
          <a:p>
            <a:pPr lvl="1">
              <a:spcBef>
                <a:spcPts val="300"/>
              </a:spcBef>
            </a:pPr>
            <a:r>
              <a:rPr lang="en-PH" sz="1800"/>
              <a:t>creates currency mismatch on government balance sheet:  “original sin”  (Eichengreen)</a:t>
            </a:r>
          </a:p>
          <a:p>
            <a:pPr lvl="1">
              <a:spcBef>
                <a:spcPts val="300"/>
              </a:spcBef>
            </a:pPr>
            <a:r>
              <a:rPr lang="en-PH" sz="1800"/>
              <a:t>capital inflows  </a:t>
            </a:r>
            <a:r>
              <a:rPr lang="en-PH" sz="1800">
                <a:sym typeface="Symbol"/>
              </a:rPr>
              <a:t>  domestic currency value   tradable goods production </a:t>
            </a:r>
          </a:p>
          <a:p>
            <a:pPr lvl="1">
              <a:spcBef>
                <a:spcPts val="300"/>
              </a:spcBef>
            </a:pPr>
            <a:r>
              <a:rPr lang="en-PH" sz="1800">
                <a:sym typeface="Symbol"/>
              </a:rPr>
              <a:t>debt service payments are transfers from residents to non-residents</a:t>
            </a:r>
            <a:endParaRPr lang="en-PH" sz="1800"/>
          </a:p>
          <a:p>
            <a:pPr lvl="1"/>
            <a:endParaRPr lang="en-PH" sz="2000"/>
          </a:p>
        </p:txBody>
      </p:sp>
    </p:spTree>
    <p:extLst>
      <p:ext uri="{BB962C8B-B14F-4D97-AF65-F5344CB8AC3E}">
        <p14:creationId xmlns:p14="http://schemas.microsoft.com/office/powerpoint/2010/main" val="2036130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C11328-2102-58C5-C356-17603AA25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12.1  </a:t>
            </a:r>
            <a:br>
              <a:rPr lang="en-US"/>
            </a:br>
            <a:r>
              <a:rPr lang="en-US"/>
              <a:t>Government Debt, </a:t>
            </a:r>
            <a:br>
              <a:rPr lang="en-US"/>
            </a:br>
            <a:r>
              <a:rPr lang="en-US"/>
              <a:t>2019-2022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9C5AA9-6180-E062-1129-5DE30B363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1165" y="116400"/>
            <a:ext cx="5905228" cy="6563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070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41462</TotalTime>
  <Words>853</Words>
  <Application>Microsoft Office PowerPoint</Application>
  <PresentationFormat>Widescreen</PresentationFormat>
  <Paragraphs>130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Arial</vt:lpstr>
      <vt:lpstr>Arial Narrow</vt:lpstr>
      <vt:lpstr>Calibri</vt:lpstr>
      <vt:lpstr>Cambria Math</vt:lpstr>
      <vt:lpstr>Symbol</vt:lpstr>
      <vt:lpstr>Office Theme</vt:lpstr>
      <vt:lpstr>1_Office Theme</vt:lpstr>
      <vt:lpstr>PowerPoint Presentation</vt:lpstr>
      <vt:lpstr>Fiscal Policy Basics</vt:lpstr>
      <vt:lpstr>Monetary vs Fiscal Policy </vt:lpstr>
      <vt:lpstr>Fiscal Balance Response to Income</vt:lpstr>
      <vt:lpstr>Fiscal Budget Concepts</vt:lpstr>
      <vt:lpstr>Fiscal Gap in GDP Uses/Expenditures Balances </vt:lpstr>
      <vt:lpstr>Deficits, Debt, Financing</vt:lpstr>
      <vt:lpstr>Financing Consequences</vt:lpstr>
      <vt:lpstr>Chart 12.1   Government Debt,  2019-2022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18</cp:revision>
  <dcterms:created xsi:type="dcterms:W3CDTF">2022-09-28T05:03:08Z</dcterms:created>
  <dcterms:modified xsi:type="dcterms:W3CDTF">2024-04-18T06:07:11Z</dcterms:modified>
</cp:coreProperties>
</file>