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6" r:id="rId3"/>
    <p:sldId id="258" r:id="rId4"/>
    <p:sldId id="259" r:id="rId5"/>
    <p:sldId id="262" r:id="rId6"/>
    <p:sldId id="261" r:id="rId7"/>
    <p:sldId id="264"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95592-95AC-4BA7-9B54-0324D999E03C}" v="16" dt="2024-05-01T05:33:16.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95771" autoAdjust="0"/>
  </p:normalViewPr>
  <p:slideViewPr>
    <p:cSldViewPr snapToGrid="0">
      <p:cViewPr varScale="1">
        <p:scale>
          <a:sx n="87" d="100"/>
          <a:sy n="87"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a Wiemer" userId="77eb88967580a5cd" providerId="LiveId" clId="{CCD95592-95AC-4BA7-9B54-0324D999E03C}"/>
    <pc:docChg chg="undo custSel addSld delSld modSld">
      <pc:chgData name="Calla Wiemer" userId="77eb88967580a5cd" providerId="LiveId" clId="{CCD95592-95AC-4BA7-9B54-0324D999E03C}" dt="2024-05-01T05:42:47.010" v="4962" actId="6549"/>
      <pc:docMkLst>
        <pc:docMk/>
      </pc:docMkLst>
      <pc:sldChg chg="modSp mod">
        <pc:chgData name="Calla Wiemer" userId="77eb88967580a5cd" providerId="LiveId" clId="{CCD95592-95AC-4BA7-9B54-0324D999E03C}" dt="2024-05-01T05:42:47.010" v="4962" actId="6549"/>
        <pc:sldMkLst>
          <pc:docMk/>
          <pc:sldMk cId="1267415441" sldId="256"/>
        </pc:sldMkLst>
        <pc:spChg chg="mod">
          <ac:chgData name="Calla Wiemer" userId="77eb88967580a5cd" providerId="LiveId" clId="{CCD95592-95AC-4BA7-9B54-0324D999E03C}" dt="2024-05-01T05:42:47.010" v="4962" actId="6549"/>
          <ac:spMkLst>
            <pc:docMk/>
            <pc:sldMk cId="1267415441" sldId="256"/>
            <ac:spMk id="3" creationId="{5FF44647-6B5E-9887-2DDE-E2F0A63014C9}"/>
          </ac:spMkLst>
        </pc:spChg>
        <pc:spChg chg="mod">
          <ac:chgData name="Calla Wiemer" userId="77eb88967580a5cd" providerId="LiveId" clId="{CCD95592-95AC-4BA7-9B54-0324D999E03C}" dt="2024-04-26T06:54:38.638" v="13" actId="6549"/>
          <ac:spMkLst>
            <pc:docMk/>
            <pc:sldMk cId="1267415441" sldId="256"/>
            <ac:spMk id="6" creationId="{35037A99-3E5C-CD9E-5B63-89F544679757}"/>
          </ac:spMkLst>
        </pc:spChg>
        <pc:picChg chg="mod">
          <ac:chgData name="Calla Wiemer" userId="77eb88967580a5cd" providerId="LiveId" clId="{CCD95592-95AC-4BA7-9B54-0324D999E03C}" dt="2024-04-27T06:36:16.300" v="835" actId="1076"/>
          <ac:picMkLst>
            <pc:docMk/>
            <pc:sldMk cId="1267415441" sldId="256"/>
            <ac:picMk id="5" creationId="{37B81EB7-D89C-AF36-B01D-8BE24E68C66B}"/>
          </ac:picMkLst>
        </pc:picChg>
      </pc:sldChg>
      <pc:sldChg chg="modSp new del mod">
        <pc:chgData name="Calla Wiemer" userId="77eb88967580a5cd" providerId="LiveId" clId="{CCD95592-95AC-4BA7-9B54-0324D999E03C}" dt="2024-04-27T06:36:44.566" v="837" actId="47"/>
        <pc:sldMkLst>
          <pc:docMk/>
          <pc:sldMk cId="1652415103" sldId="257"/>
        </pc:sldMkLst>
        <pc:spChg chg="mod">
          <ac:chgData name="Calla Wiemer" userId="77eb88967580a5cd" providerId="LiveId" clId="{CCD95592-95AC-4BA7-9B54-0324D999E03C}" dt="2024-04-27T05:48:20.844" v="556" actId="14100"/>
          <ac:spMkLst>
            <pc:docMk/>
            <pc:sldMk cId="1652415103" sldId="257"/>
            <ac:spMk id="2" creationId="{91EFECE2-5CDF-AC85-B9B4-F18B3A16DF4D}"/>
          </ac:spMkLst>
        </pc:spChg>
        <pc:spChg chg="mod">
          <ac:chgData name="Calla Wiemer" userId="77eb88967580a5cd" providerId="LiveId" clId="{CCD95592-95AC-4BA7-9B54-0324D999E03C}" dt="2024-04-27T05:35:16.293" v="211" actId="20577"/>
          <ac:spMkLst>
            <pc:docMk/>
            <pc:sldMk cId="1652415103" sldId="257"/>
            <ac:spMk id="3" creationId="{0881C5A6-4F06-EC63-1F3B-502091604993}"/>
          </ac:spMkLst>
        </pc:spChg>
      </pc:sldChg>
      <pc:sldChg chg="addSp modSp new mod">
        <pc:chgData name="Calla Wiemer" userId="77eb88967580a5cd" providerId="LiveId" clId="{CCD95592-95AC-4BA7-9B54-0324D999E03C}" dt="2024-04-27T06:27:34.034" v="831" actId="1076"/>
        <pc:sldMkLst>
          <pc:docMk/>
          <pc:sldMk cId="1289630105" sldId="258"/>
        </pc:sldMkLst>
        <pc:spChg chg="mod">
          <ac:chgData name="Calla Wiemer" userId="77eb88967580a5cd" providerId="LiveId" clId="{CCD95592-95AC-4BA7-9B54-0324D999E03C}" dt="2024-04-27T06:15:49.027" v="809" actId="20577"/>
          <ac:spMkLst>
            <pc:docMk/>
            <pc:sldMk cId="1289630105" sldId="258"/>
            <ac:spMk id="2" creationId="{87A6EE36-EDF2-5B46-B0AD-A60F6F53800E}"/>
          </ac:spMkLst>
        </pc:spChg>
        <pc:spChg chg="mod">
          <ac:chgData name="Calla Wiemer" userId="77eb88967580a5cd" providerId="LiveId" clId="{CCD95592-95AC-4BA7-9B54-0324D999E03C}" dt="2024-04-27T05:50:09.347" v="575" actId="20577"/>
          <ac:spMkLst>
            <pc:docMk/>
            <pc:sldMk cId="1289630105" sldId="258"/>
            <ac:spMk id="3" creationId="{B636C05D-CC72-3D4D-2EF2-1192C50C3CDC}"/>
          </ac:spMkLst>
        </pc:spChg>
        <pc:spChg chg="add mod">
          <ac:chgData name="Calla Wiemer" userId="77eb88967580a5cd" providerId="LiveId" clId="{CCD95592-95AC-4BA7-9B54-0324D999E03C}" dt="2024-04-27T06:27:34.034" v="831" actId="1076"/>
          <ac:spMkLst>
            <pc:docMk/>
            <pc:sldMk cId="1289630105" sldId="258"/>
            <ac:spMk id="5" creationId="{0E76E0AE-54DD-8187-AB4B-F9EB8BC1DB30}"/>
          </ac:spMkLst>
        </pc:spChg>
        <pc:picChg chg="add mod">
          <ac:chgData name="Calla Wiemer" userId="77eb88967580a5cd" providerId="LiveId" clId="{CCD95592-95AC-4BA7-9B54-0324D999E03C}" dt="2024-04-27T06:27:20.193" v="827" actId="1076"/>
          <ac:picMkLst>
            <pc:docMk/>
            <pc:sldMk cId="1289630105" sldId="258"/>
            <ac:picMk id="4" creationId="{1BC21293-F12F-0371-8685-E30DA1A54E49}"/>
          </ac:picMkLst>
        </pc:picChg>
      </pc:sldChg>
      <pc:sldChg chg="modSp new mod">
        <pc:chgData name="Calla Wiemer" userId="77eb88967580a5cd" providerId="LiveId" clId="{CCD95592-95AC-4BA7-9B54-0324D999E03C}" dt="2024-05-01T05:35:32.371" v="4906" actId="20577"/>
        <pc:sldMkLst>
          <pc:docMk/>
          <pc:sldMk cId="1781262142" sldId="259"/>
        </pc:sldMkLst>
        <pc:spChg chg="mod">
          <ac:chgData name="Calla Wiemer" userId="77eb88967580a5cd" providerId="LiveId" clId="{CCD95592-95AC-4BA7-9B54-0324D999E03C}" dt="2024-05-01T05:35:32.371" v="4906" actId="20577"/>
          <ac:spMkLst>
            <pc:docMk/>
            <pc:sldMk cId="1781262142" sldId="259"/>
            <ac:spMk id="2" creationId="{B857347C-4646-029A-114B-06218708A77F}"/>
          </ac:spMkLst>
        </pc:spChg>
        <pc:spChg chg="mod">
          <ac:chgData name="Calla Wiemer" userId="77eb88967580a5cd" providerId="LiveId" clId="{CCD95592-95AC-4BA7-9B54-0324D999E03C}" dt="2024-04-27T06:38:15.387" v="857" actId="20577"/>
          <ac:spMkLst>
            <pc:docMk/>
            <pc:sldMk cId="1781262142" sldId="259"/>
            <ac:spMk id="3" creationId="{63B65510-3656-BE05-ACD5-928DBA56C600}"/>
          </ac:spMkLst>
        </pc:spChg>
      </pc:sldChg>
      <pc:sldChg chg="modSp new del mod">
        <pc:chgData name="Calla Wiemer" userId="77eb88967580a5cd" providerId="LiveId" clId="{CCD95592-95AC-4BA7-9B54-0324D999E03C}" dt="2024-04-28T07:21:55.373" v="3613" actId="47"/>
        <pc:sldMkLst>
          <pc:docMk/>
          <pc:sldMk cId="204125888" sldId="260"/>
        </pc:sldMkLst>
        <pc:spChg chg="mod">
          <ac:chgData name="Calla Wiemer" userId="77eb88967580a5cd" providerId="LiveId" clId="{CCD95592-95AC-4BA7-9B54-0324D999E03C}" dt="2024-04-27T09:52:52.870" v="2637" actId="15"/>
          <ac:spMkLst>
            <pc:docMk/>
            <pc:sldMk cId="204125888" sldId="260"/>
            <ac:spMk id="2" creationId="{6DF3E4F7-B5B6-9487-90BF-3AF41246AFFB}"/>
          </ac:spMkLst>
        </pc:spChg>
        <pc:spChg chg="mod">
          <ac:chgData name="Calla Wiemer" userId="77eb88967580a5cd" providerId="LiveId" clId="{CCD95592-95AC-4BA7-9B54-0324D999E03C}" dt="2024-04-27T09:51:46.377" v="2624" actId="20577"/>
          <ac:spMkLst>
            <pc:docMk/>
            <pc:sldMk cId="204125888" sldId="260"/>
            <ac:spMk id="3" creationId="{2B92DA27-394B-D655-B9C4-537503416638}"/>
          </ac:spMkLst>
        </pc:spChg>
      </pc:sldChg>
      <pc:sldChg chg="modSp new mod">
        <pc:chgData name="Calla Wiemer" userId="77eb88967580a5cd" providerId="LiveId" clId="{CCD95592-95AC-4BA7-9B54-0324D999E03C}" dt="2024-05-01T02:27:01.787" v="4902" actId="20577"/>
        <pc:sldMkLst>
          <pc:docMk/>
          <pc:sldMk cId="216803915" sldId="261"/>
        </pc:sldMkLst>
        <pc:spChg chg="mod">
          <ac:chgData name="Calla Wiemer" userId="77eb88967580a5cd" providerId="LiveId" clId="{CCD95592-95AC-4BA7-9B54-0324D999E03C}" dt="2024-05-01T02:27:01.787" v="4902" actId="20577"/>
          <ac:spMkLst>
            <pc:docMk/>
            <pc:sldMk cId="216803915" sldId="261"/>
            <ac:spMk id="2" creationId="{9AA24BD5-43C1-8129-CE2B-7449ECDE1A1D}"/>
          </ac:spMkLst>
        </pc:spChg>
        <pc:spChg chg="mod">
          <ac:chgData name="Calla Wiemer" userId="77eb88967580a5cd" providerId="LiveId" clId="{CCD95592-95AC-4BA7-9B54-0324D999E03C}" dt="2024-04-27T10:02:00.183" v="2663" actId="313"/>
          <ac:spMkLst>
            <pc:docMk/>
            <pc:sldMk cId="216803915" sldId="261"/>
            <ac:spMk id="3" creationId="{9FFDBA30-A1F1-7A7F-8C4C-A84BD8DC871A}"/>
          </ac:spMkLst>
        </pc:spChg>
      </pc:sldChg>
      <pc:sldChg chg="del">
        <pc:chgData name="Calla Wiemer" userId="77eb88967580a5cd" providerId="LiveId" clId="{CCD95592-95AC-4BA7-9B54-0324D999E03C}" dt="2024-04-26T06:54:06.453" v="0" actId="47"/>
        <pc:sldMkLst>
          <pc:docMk/>
          <pc:sldMk cId="2057079016" sldId="262"/>
        </pc:sldMkLst>
      </pc:sldChg>
      <pc:sldChg chg="addSp delSp modSp new mod">
        <pc:chgData name="Calla Wiemer" userId="77eb88967580a5cd" providerId="LiveId" clId="{CCD95592-95AC-4BA7-9B54-0324D999E03C}" dt="2024-05-01T05:38:45.561" v="4907" actId="14100"/>
        <pc:sldMkLst>
          <pc:docMk/>
          <pc:sldMk cId="2568378500" sldId="262"/>
        </pc:sldMkLst>
        <pc:spChg chg="del">
          <ac:chgData name="Calla Wiemer" userId="77eb88967580a5cd" providerId="LiveId" clId="{CCD95592-95AC-4BA7-9B54-0324D999E03C}" dt="2024-04-28T05:10:00.891" v="2723" actId="478"/>
          <ac:spMkLst>
            <pc:docMk/>
            <pc:sldMk cId="2568378500" sldId="262"/>
            <ac:spMk id="2" creationId="{66A5EA74-A8F8-360E-FE2E-A9C27B5ACB68}"/>
          </ac:spMkLst>
        </pc:spChg>
        <pc:spChg chg="mod">
          <ac:chgData name="Calla Wiemer" userId="77eb88967580a5cd" providerId="LiveId" clId="{CCD95592-95AC-4BA7-9B54-0324D999E03C}" dt="2024-04-28T05:09:23.334" v="2722" actId="20577"/>
          <ac:spMkLst>
            <pc:docMk/>
            <pc:sldMk cId="2568378500" sldId="262"/>
            <ac:spMk id="3" creationId="{033D07EE-3FC6-E5C0-BFAC-6EBAA1A3A5A6}"/>
          </ac:spMkLst>
        </pc:spChg>
        <pc:spChg chg="add mod">
          <ac:chgData name="Calla Wiemer" userId="77eb88967580a5cd" providerId="LiveId" clId="{CCD95592-95AC-4BA7-9B54-0324D999E03C}" dt="2024-05-01T05:38:45.561" v="4907" actId="14100"/>
          <ac:spMkLst>
            <pc:docMk/>
            <pc:sldMk cId="2568378500" sldId="262"/>
            <ac:spMk id="4" creationId="{00DA08C9-7144-5023-44A8-EC984F97BDB6}"/>
          </ac:spMkLst>
        </pc:spChg>
        <pc:spChg chg="add mod">
          <ac:chgData name="Calla Wiemer" userId="77eb88967580a5cd" providerId="LiveId" clId="{CCD95592-95AC-4BA7-9B54-0324D999E03C}" dt="2024-04-28T07:21:34.754" v="3612" actId="20577"/>
          <ac:spMkLst>
            <pc:docMk/>
            <pc:sldMk cId="2568378500" sldId="262"/>
            <ac:spMk id="5" creationId="{664114A0-BDB4-F777-A1AB-DB3BD42E4838}"/>
          </ac:spMkLst>
        </pc:spChg>
        <pc:spChg chg="del mod">
          <ac:chgData name="Calla Wiemer" userId="77eb88967580a5cd" providerId="LiveId" clId="{CCD95592-95AC-4BA7-9B54-0324D999E03C}" dt="2024-04-28T07:06:20.931" v="3194" actId="478"/>
          <ac:spMkLst>
            <pc:docMk/>
            <pc:sldMk cId="2568378500" sldId="262"/>
            <ac:spMk id="8" creationId="{A85FDE67-C8C3-BBB8-0009-AE9D6F810166}"/>
          </ac:spMkLst>
        </pc:spChg>
        <pc:spChg chg="mod">
          <ac:chgData name="Calla Wiemer" userId="77eb88967580a5cd" providerId="LiveId" clId="{CCD95592-95AC-4BA7-9B54-0324D999E03C}" dt="2024-04-28T07:07:56.807" v="3203" actId="692"/>
          <ac:spMkLst>
            <pc:docMk/>
            <pc:sldMk cId="2568378500" sldId="262"/>
            <ac:spMk id="9" creationId="{A14D60B7-8DB0-A2CA-4846-CFC573E69562}"/>
          </ac:spMkLst>
        </pc:spChg>
        <pc:spChg chg="mod">
          <ac:chgData name="Calla Wiemer" userId="77eb88967580a5cd" providerId="LiveId" clId="{CCD95592-95AC-4BA7-9B54-0324D999E03C}" dt="2024-04-28T07:07:56.807" v="3203" actId="692"/>
          <ac:spMkLst>
            <pc:docMk/>
            <pc:sldMk cId="2568378500" sldId="262"/>
            <ac:spMk id="13" creationId="{BAE95E0C-8436-C044-D10A-F5A254CB81A3}"/>
          </ac:spMkLst>
        </pc:spChg>
        <pc:spChg chg="mod">
          <ac:chgData name="Calla Wiemer" userId="77eb88967580a5cd" providerId="LiveId" clId="{CCD95592-95AC-4BA7-9B54-0324D999E03C}" dt="2024-04-28T07:07:56.807" v="3203" actId="692"/>
          <ac:spMkLst>
            <pc:docMk/>
            <pc:sldMk cId="2568378500" sldId="262"/>
            <ac:spMk id="16" creationId="{F4E37DA1-A609-1DA2-F9F0-2FCD3EDCCB9C}"/>
          </ac:spMkLst>
        </pc:spChg>
        <pc:spChg chg="mod">
          <ac:chgData name="Calla Wiemer" userId="77eb88967580a5cd" providerId="LiveId" clId="{CCD95592-95AC-4BA7-9B54-0324D999E03C}" dt="2024-04-28T07:07:56.807" v="3203" actId="692"/>
          <ac:spMkLst>
            <pc:docMk/>
            <pc:sldMk cId="2568378500" sldId="262"/>
            <ac:spMk id="17" creationId="{71B25E2B-B146-CA68-39CE-C2F2F633FFF1}"/>
          </ac:spMkLst>
        </pc:spChg>
        <pc:spChg chg="mod">
          <ac:chgData name="Calla Wiemer" userId="77eb88967580a5cd" providerId="LiveId" clId="{CCD95592-95AC-4BA7-9B54-0324D999E03C}" dt="2024-04-28T07:07:56.807" v="3203" actId="692"/>
          <ac:spMkLst>
            <pc:docMk/>
            <pc:sldMk cId="2568378500" sldId="262"/>
            <ac:spMk id="18" creationId="{F11F9598-215F-AD6B-D599-F03B834C4888}"/>
          </ac:spMkLst>
        </pc:spChg>
        <pc:spChg chg="mod">
          <ac:chgData name="Calla Wiemer" userId="77eb88967580a5cd" providerId="LiveId" clId="{CCD95592-95AC-4BA7-9B54-0324D999E03C}" dt="2024-04-28T07:07:56.807" v="3203" actId="692"/>
          <ac:spMkLst>
            <pc:docMk/>
            <pc:sldMk cId="2568378500" sldId="262"/>
            <ac:spMk id="20" creationId="{D2EBAA1A-6643-719E-A57D-0183FF47247D}"/>
          </ac:spMkLst>
        </pc:spChg>
        <pc:spChg chg="add mod">
          <ac:chgData name="Calla Wiemer" userId="77eb88967580a5cd" providerId="LiveId" clId="{CCD95592-95AC-4BA7-9B54-0324D999E03C}" dt="2024-04-28T07:12:50.419" v="3356" actId="164"/>
          <ac:spMkLst>
            <pc:docMk/>
            <pc:sldMk cId="2568378500" sldId="262"/>
            <ac:spMk id="23" creationId="{529C5B37-AD2E-18E0-C9D4-A292753CCFFF}"/>
          </ac:spMkLst>
        </pc:spChg>
        <pc:grpChg chg="add del mod">
          <ac:chgData name="Calla Wiemer" userId="77eb88967580a5cd" providerId="LiveId" clId="{CCD95592-95AC-4BA7-9B54-0324D999E03C}" dt="2024-04-28T07:10:13.570" v="3287" actId="478"/>
          <ac:grpSpMkLst>
            <pc:docMk/>
            <pc:sldMk cId="2568378500" sldId="262"/>
            <ac:grpSpMk id="7" creationId="{705BF7D2-CB67-9E3F-3FF2-F0729B663BB5}"/>
          </ac:grpSpMkLst>
        </pc:grpChg>
        <pc:grpChg chg="add mod">
          <ac:chgData name="Calla Wiemer" userId="77eb88967580a5cd" providerId="LiveId" clId="{CCD95592-95AC-4BA7-9B54-0324D999E03C}" dt="2024-04-28T07:12:58.686" v="3357" actId="1076"/>
          <ac:grpSpMkLst>
            <pc:docMk/>
            <pc:sldMk cId="2568378500" sldId="262"/>
            <ac:grpSpMk id="24" creationId="{5F273FC3-071C-909C-36EC-C9BA124584FC}"/>
          </ac:grpSpMkLst>
        </pc:grpChg>
        <pc:picChg chg="add del mod">
          <ac:chgData name="Calla Wiemer" userId="77eb88967580a5cd" providerId="LiveId" clId="{CCD95592-95AC-4BA7-9B54-0324D999E03C}" dt="2024-04-28T07:04:42.241" v="3190" actId="478"/>
          <ac:picMkLst>
            <pc:docMk/>
            <pc:sldMk cId="2568378500" sldId="262"/>
            <ac:picMk id="6" creationId="{E7BA2115-CB47-BD79-CF85-8DFA87777B3E}"/>
          </ac:picMkLst>
        </pc:picChg>
        <pc:picChg chg="add mod">
          <ac:chgData name="Calla Wiemer" userId="77eb88967580a5cd" providerId="LiveId" clId="{CCD95592-95AC-4BA7-9B54-0324D999E03C}" dt="2024-04-28T07:12:50.419" v="3356" actId="164"/>
          <ac:picMkLst>
            <pc:docMk/>
            <pc:sldMk cId="2568378500" sldId="262"/>
            <ac:picMk id="22" creationId="{A906B859-BB64-C7C0-6449-A33C3BB9E514}"/>
          </ac:picMkLst>
        </pc:picChg>
        <pc:cxnChg chg="mod">
          <ac:chgData name="Calla Wiemer" userId="77eb88967580a5cd" providerId="LiveId" clId="{CCD95592-95AC-4BA7-9B54-0324D999E03C}" dt="2024-04-28T07:10:13.570" v="3287" actId="478"/>
          <ac:cxnSpMkLst>
            <pc:docMk/>
            <pc:sldMk cId="2568378500" sldId="262"/>
            <ac:cxnSpMk id="10" creationId="{76CC7C13-CEB0-D018-2FB2-89EDC490AE72}"/>
          </ac:cxnSpMkLst>
        </pc:cxnChg>
        <pc:cxnChg chg="mod">
          <ac:chgData name="Calla Wiemer" userId="77eb88967580a5cd" providerId="LiveId" clId="{CCD95592-95AC-4BA7-9B54-0324D999E03C}" dt="2024-04-28T07:07:56.807" v="3203" actId="692"/>
          <ac:cxnSpMkLst>
            <pc:docMk/>
            <pc:sldMk cId="2568378500" sldId="262"/>
            <ac:cxnSpMk id="11" creationId="{8484C4A2-D432-1BDF-B851-E1022EB8C377}"/>
          </ac:cxnSpMkLst>
        </pc:cxnChg>
        <pc:cxnChg chg="mod">
          <ac:chgData name="Calla Wiemer" userId="77eb88967580a5cd" providerId="LiveId" clId="{CCD95592-95AC-4BA7-9B54-0324D999E03C}" dt="2024-04-28T07:07:56.807" v="3203" actId="692"/>
          <ac:cxnSpMkLst>
            <pc:docMk/>
            <pc:sldMk cId="2568378500" sldId="262"/>
            <ac:cxnSpMk id="12" creationId="{41FBBA37-773C-425C-315E-3AC06AEFE00F}"/>
          </ac:cxnSpMkLst>
        </pc:cxnChg>
        <pc:cxnChg chg="mod">
          <ac:chgData name="Calla Wiemer" userId="77eb88967580a5cd" providerId="LiveId" clId="{CCD95592-95AC-4BA7-9B54-0324D999E03C}" dt="2024-04-28T07:08:07.542" v="3204" actId="14100"/>
          <ac:cxnSpMkLst>
            <pc:docMk/>
            <pc:sldMk cId="2568378500" sldId="262"/>
            <ac:cxnSpMk id="14" creationId="{7DB6DC9A-8C45-099A-8529-3CA16873A2D6}"/>
          </ac:cxnSpMkLst>
        </pc:cxnChg>
        <pc:cxnChg chg="mod">
          <ac:chgData name="Calla Wiemer" userId="77eb88967580a5cd" providerId="LiveId" clId="{CCD95592-95AC-4BA7-9B54-0324D999E03C}" dt="2024-04-28T07:07:56.807" v="3203" actId="692"/>
          <ac:cxnSpMkLst>
            <pc:docMk/>
            <pc:sldMk cId="2568378500" sldId="262"/>
            <ac:cxnSpMk id="15" creationId="{824B582E-015E-3C7A-4E32-C01407F04A01}"/>
          </ac:cxnSpMkLst>
        </pc:cxnChg>
        <pc:cxnChg chg="mod">
          <ac:chgData name="Calla Wiemer" userId="77eb88967580a5cd" providerId="LiveId" clId="{CCD95592-95AC-4BA7-9B54-0324D999E03C}" dt="2024-04-28T07:07:56.807" v="3203" actId="692"/>
          <ac:cxnSpMkLst>
            <pc:docMk/>
            <pc:sldMk cId="2568378500" sldId="262"/>
            <ac:cxnSpMk id="19" creationId="{1C95BFD0-7C54-4150-116B-9F18A9A5A430}"/>
          </ac:cxnSpMkLst>
        </pc:cxnChg>
      </pc:sldChg>
      <pc:sldChg chg="del">
        <pc:chgData name="Calla Wiemer" userId="77eb88967580a5cd" providerId="LiveId" clId="{CCD95592-95AC-4BA7-9B54-0324D999E03C}" dt="2024-04-26T06:54:08.102" v="3" actId="47"/>
        <pc:sldMkLst>
          <pc:docMk/>
          <pc:sldMk cId="2359231776" sldId="263"/>
        </pc:sldMkLst>
      </pc:sldChg>
      <pc:sldChg chg="del">
        <pc:chgData name="Calla Wiemer" userId="77eb88967580a5cd" providerId="LiveId" clId="{CCD95592-95AC-4BA7-9B54-0324D999E03C}" dt="2024-04-26T06:54:06.915" v="1" actId="47"/>
        <pc:sldMkLst>
          <pc:docMk/>
          <pc:sldMk cId="1841772816" sldId="264"/>
        </pc:sldMkLst>
      </pc:sldChg>
      <pc:sldChg chg="del">
        <pc:chgData name="Calla Wiemer" userId="77eb88967580a5cd" providerId="LiveId" clId="{CCD95592-95AC-4BA7-9B54-0324D999E03C}" dt="2024-04-26T06:54:07.404" v="2" actId="47"/>
        <pc:sldMkLst>
          <pc:docMk/>
          <pc:sldMk cId="2930298092" sldId="265"/>
        </pc:sldMkLst>
      </pc:sldChg>
      <pc:sldChg chg="del">
        <pc:chgData name="Calla Wiemer" userId="77eb88967580a5cd" providerId="LiveId" clId="{CCD95592-95AC-4BA7-9B54-0324D999E03C}" dt="2024-04-26T06:54:08.652" v="4" actId="47"/>
        <pc:sldMkLst>
          <pc:docMk/>
          <pc:sldMk cId="2963087504" sldId="266"/>
        </pc:sldMkLst>
      </pc:sldChg>
      <pc:sldChg chg="del">
        <pc:chgData name="Calla Wiemer" userId="77eb88967580a5cd" providerId="LiveId" clId="{CCD95592-95AC-4BA7-9B54-0324D999E03C}" dt="2024-04-26T06:54:10.474" v="5" actId="47"/>
        <pc:sldMkLst>
          <pc:docMk/>
          <pc:sldMk cId="3463395561"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4816-73EF-4B4F-AD79-88976FF9CE99}" type="datetimeFigureOut">
              <a:rPr lang="en-PH" smtClean="0"/>
              <a:t>26/04/2024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8AB4-F486-4DFB-B719-63D52A3EF683}" type="slidenum">
              <a:rPr lang="en-PH" smtClean="0"/>
              <a:t>‹#›</a:t>
            </a:fld>
            <a:endParaRPr lang="en-PH"/>
          </a:p>
        </p:txBody>
      </p:sp>
    </p:spTree>
    <p:extLst>
      <p:ext uri="{BB962C8B-B14F-4D97-AF65-F5344CB8AC3E}">
        <p14:creationId xmlns:p14="http://schemas.microsoft.com/office/powerpoint/2010/main" val="237906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261256" y="115021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376977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158932" y="224749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5275217" cy="1454983"/>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955931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B2447-E9F7-95FE-F300-1A0B321191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832804"/>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132374398"/>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8A5911-F1C7-4620-C8D4-D0FD1DB41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906160"/>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5288279" cy="1350480"/>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26587053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acaes.us/asia-economics-blog/pandemic-2020-monetary-policy"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caes.us/asia-economics-blog/pandemic-2021-preliminary"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caes.us/asia-economics-blog/macro-policy-2022"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descr="A picture containing sky, outdoor, cloudy, clouds&#10;&#10;Description automatically generated">
            <a:extLst>
              <a:ext uri="{FF2B5EF4-FFF2-40B4-BE49-F238E27FC236}">
                <a16:creationId xmlns:a16="http://schemas.microsoft.com/office/drawing/2014/main" id="{37B81EB7-D89C-AF36-B01D-8BE24E68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 y="-185588"/>
            <a:ext cx="12191320" cy="7043588"/>
          </a:xfrm>
          <a:prstGeom prst="rect">
            <a:avLst/>
          </a:prstGeom>
        </p:spPr>
      </p:pic>
      <p:sp>
        <p:nvSpPr>
          <p:cNvPr id="6" name="TextBox 5">
            <a:extLst>
              <a:ext uri="{FF2B5EF4-FFF2-40B4-BE49-F238E27FC236}">
                <a16:creationId xmlns:a16="http://schemas.microsoft.com/office/drawing/2014/main" id="{35037A99-3E5C-CD9E-5B63-89F544679757}"/>
              </a:ext>
            </a:extLst>
          </p:cNvPr>
          <p:cNvSpPr txBox="1"/>
          <p:nvPr/>
        </p:nvSpPr>
        <p:spPr>
          <a:xfrm>
            <a:off x="2036540" y="185588"/>
            <a:ext cx="8118919" cy="1446550"/>
          </a:xfrm>
          <a:prstGeom prst="rect">
            <a:avLst/>
          </a:prstGeom>
          <a:noFill/>
        </p:spPr>
        <p:txBody>
          <a:bodyPr wrap="square" rtlCol="0">
            <a:spAutoFit/>
          </a:bodyPr>
          <a:lstStyle/>
          <a:p>
            <a:pPr algn="ctr"/>
            <a:r>
              <a:rPr lang="en-PH" sz="3200" b="1">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Ateneo de Manila University</a:t>
            </a:r>
          </a:p>
          <a:p>
            <a:pPr algn="ctr">
              <a:spcBef>
                <a:spcPts val="600"/>
              </a:spcBef>
            </a:pPr>
            <a:r>
              <a:rPr lang="en-PH"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 Macroeconomic Theory</a:t>
            </a:r>
          </a:p>
          <a:p>
            <a:pPr algn="ctr">
              <a:spcBef>
                <a:spcPts val="600"/>
              </a:spcBef>
            </a:pPr>
            <a:r>
              <a:rPr lang="en-PH">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2024.05.02</a:t>
            </a:r>
          </a:p>
        </p:txBody>
      </p:sp>
      <p:sp>
        <p:nvSpPr>
          <p:cNvPr id="2" name="TextBox 1">
            <a:extLst>
              <a:ext uri="{FF2B5EF4-FFF2-40B4-BE49-F238E27FC236}">
                <a16:creationId xmlns:a16="http://schemas.microsoft.com/office/drawing/2014/main" id="{FFC813A9-D1CD-52C8-D0B9-9B6DF85520C0}"/>
              </a:ext>
            </a:extLst>
          </p:cNvPr>
          <p:cNvSpPr txBox="1"/>
          <p:nvPr/>
        </p:nvSpPr>
        <p:spPr>
          <a:xfrm>
            <a:off x="3667222" y="6272302"/>
            <a:ext cx="4857553" cy="400110"/>
          </a:xfrm>
          <a:prstGeom prst="rect">
            <a:avLst/>
          </a:prstGeom>
          <a:noFill/>
        </p:spPr>
        <p:txBody>
          <a:bodyPr wrap="square" rtlCol="0">
            <a:spAutoFit/>
          </a:bodyPr>
          <a:lstStyle/>
          <a:p>
            <a:pPr algn="ctr"/>
            <a:r>
              <a:rPr lang="en-GB" sz="2000">
                <a:solidFill>
                  <a:srgbClr val="F389A6"/>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CALLA WIEMER</a:t>
            </a:r>
          </a:p>
        </p:txBody>
      </p:sp>
      <p:sp>
        <p:nvSpPr>
          <p:cNvPr id="3" name="TextBox 2">
            <a:extLst>
              <a:ext uri="{FF2B5EF4-FFF2-40B4-BE49-F238E27FC236}">
                <a16:creationId xmlns:a16="http://schemas.microsoft.com/office/drawing/2014/main" id="{5FF44647-6B5E-9887-2DDE-E2F0A63014C9}"/>
              </a:ext>
            </a:extLst>
          </p:cNvPr>
          <p:cNvSpPr txBox="1"/>
          <p:nvPr/>
        </p:nvSpPr>
        <p:spPr>
          <a:xfrm>
            <a:off x="4314519" y="2674947"/>
            <a:ext cx="3562958" cy="2031325"/>
          </a:xfrm>
          <a:prstGeom prst="rect">
            <a:avLst/>
          </a:prstGeom>
          <a:noFill/>
        </p:spPr>
        <p:txBody>
          <a:bodyPr wrap="square" rtlCol="0">
            <a:spAutoFit/>
          </a:bodyPr>
          <a:lstStyle/>
          <a:p>
            <a:pPr algn="ctr">
              <a:spcBef>
                <a:spcPts val="1200"/>
              </a:spcBef>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Crises</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Currency Manipulation</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Covid &amp; Global Capital</a:t>
            </a:r>
          </a:p>
        </p:txBody>
      </p:sp>
    </p:spTree>
    <p:extLst>
      <p:ext uri="{BB962C8B-B14F-4D97-AF65-F5344CB8AC3E}">
        <p14:creationId xmlns:p14="http://schemas.microsoft.com/office/powerpoint/2010/main" val="126741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A6EE36-EDF2-5B46-B0AD-A60F6F53800E}"/>
              </a:ext>
            </a:extLst>
          </p:cNvPr>
          <p:cNvSpPr>
            <a:spLocks noGrp="1"/>
          </p:cNvSpPr>
          <p:nvPr>
            <p:ph type="body" sz="quarter" idx="10"/>
          </p:nvPr>
        </p:nvSpPr>
        <p:spPr>
          <a:xfrm>
            <a:off x="495759" y="1013552"/>
            <a:ext cx="8282480" cy="4549966"/>
          </a:xfrm>
        </p:spPr>
        <p:txBody>
          <a:bodyPr/>
          <a:lstStyle/>
          <a:p>
            <a:r>
              <a:rPr lang="en-US" sz="2000"/>
              <a:t>Forms</a:t>
            </a:r>
          </a:p>
          <a:p>
            <a:pPr lvl="1"/>
            <a:r>
              <a:rPr lang="en-US"/>
              <a:t>financial / currency:  excessive debt (sovereign or private)</a:t>
            </a:r>
          </a:p>
          <a:p>
            <a:pPr lvl="1"/>
            <a:r>
              <a:rPr lang="en-US"/>
              <a:t>real economy shocks – pandemic, natural disaster, war</a:t>
            </a:r>
          </a:p>
          <a:p>
            <a:pPr>
              <a:spcBef>
                <a:spcPts val="1800"/>
              </a:spcBef>
            </a:pPr>
            <a:r>
              <a:rPr lang="en-US" sz="2000"/>
              <a:t>Readiness</a:t>
            </a:r>
          </a:p>
          <a:p>
            <a:pPr lvl="1"/>
            <a:r>
              <a:rPr lang="en-US"/>
              <a:t>healthy foreign reserves</a:t>
            </a:r>
          </a:p>
          <a:p>
            <a:pPr lvl="1"/>
            <a:r>
              <a:rPr lang="en-US"/>
              <a:t>modest government debt</a:t>
            </a:r>
          </a:p>
          <a:p>
            <a:pPr>
              <a:spcBef>
                <a:spcPts val="1800"/>
              </a:spcBef>
            </a:pPr>
            <a:r>
              <a:rPr lang="en-PH" sz="2000"/>
              <a:t>Unpredictability</a:t>
            </a:r>
          </a:p>
        </p:txBody>
      </p:sp>
      <p:sp>
        <p:nvSpPr>
          <p:cNvPr id="3" name="Title 2">
            <a:extLst>
              <a:ext uri="{FF2B5EF4-FFF2-40B4-BE49-F238E27FC236}">
                <a16:creationId xmlns:a16="http://schemas.microsoft.com/office/drawing/2014/main" id="{B636C05D-CC72-3D4D-2EF2-1192C50C3CDC}"/>
              </a:ext>
            </a:extLst>
          </p:cNvPr>
          <p:cNvSpPr>
            <a:spLocks noGrp="1"/>
          </p:cNvSpPr>
          <p:nvPr>
            <p:ph type="title"/>
          </p:nvPr>
        </p:nvSpPr>
        <p:spPr/>
        <p:txBody>
          <a:bodyPr/>
          <a:lstStyle/>
          <a:p>
            <a:r>
              <a:rPr lang="en-US"/>
              <a:t>Crises</a:t>
            </a:r>
            <a:endParaRPr lang="en-PH"/>
          </a:p>
        </p:txBody>
      </p:sp>
      <p:pic>
        <p:nvPicPr>
          <p:cNvPr id="4" name="Picture 3">
            <a:extLst>
              <a:ext uri="{FF2B5EF4-FFF2-40B4-BE49-F238E27FC236}">
                <a16:creationId xmlns:a16="http://schemas.microsoft.com/office/drawing/2014/main" id="{1BC21293-F12F-0371-8685-E30DA1A54E49}"/>
              </a:ext>
            </a:extLst>
          </p:cNvPr>
          <p:cNvPicPr>
            <a:picLocks noChangeAspect="1"/>
          </p:cNvPicPr>
          <p:nvPr/>
        </p:nvPicPr>
        <p:blipFill>
          <a:blip r:embed="rId2"/>
          <a:stretch>
            <a:fillRect/>
          </a:stretch>
        </p:blipFill>
        <p:spPr>
          <a:xfrm>
            <a:off x="2249475" y="3705405"/>
            <a:ext cx="3081242" cy="2491329"/>
          </a:xfrm>
          <a:prstGeom prst="rect">
            <a:avLst/>
          </a:prstGeom>
        </p:spPr>
      </p:pic>
      <p:sp>
        <p:nvSpPr>
          <p:cNvPr id="5" name="Content Placeholder 2">
            <a:extLst>
              <a:ext uri="{FF2B5EF4-FFF2-40B4-BE49-F238E27FC236}">
                <a16:creationId xmlns:a16="http://schemas.microsoft.com/office/drawing/2014/main" id="{0E76E0AE-54DD-8187-AB4B-F9EB8BC1DB30}"/>
              </a:ext>
            </a:extLst>
          </p:cNvPr>
          <p:cNvSpPr txBox="1">
            <a:spLocks/>
          </p:cNvSpPr>
          <p:nvPr/>
        </p:nvSpPr>
        <p:spPr>
          <a:xfrm>
            <a:off x="5609606" y="3983038"/>
            <a:ext cx="3886934" cy="1861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PH" sz="2000" i="1"/>
              <a:t>“In economics, things take longer to happen than you think they will, and then they happen faster than you thought they could.”</a:t>
            </a:r>
          </a:p>
          <a:p>
            <a:pPr marL="114300" indent="0">
              <a:buFont typeface="Arial" panose="020B0604020202020204" pitchFamily="34" charset="0"/>
              <a:buNone/>
            </a:pPr>
            <a:r>
              <a:rPr lang="en-PH"/>
              <a:t>	</a:t>
            </a:r>
            <a:r>
              <a:rPr lang="en-PH" sz="2000"/>
              <a:t>– Rudiger Dornbusch</a:t>
            </a:r>
          </a:p>
        </p:txBody>
      </p:sp>
    </p:spTree>
    <p:extLst>
      <p:ext uri="{BB962C8B-B14F-4D97-AF65-F5344CB8AC3E}">
        <p14:creationId xmlns:p14="http://schemas.microsoft.com/office/powerpoint/2010/main" val="128963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7347C-4646-029A-114B-06218708A77F}"/>
              </a:ext>
            </a:extLst>
          </p:cNvPr>
          <p:cNvSpPr>
            <a:spLocks noGrp="1"/>
          </p:cNvSpPr>
          <p:nvPr>
            <p:ph type="body" sz="quarter" idx="10"/>
          </p:nvPr>
        </p:nvSpPr>
        <p:spPr>
          <a:xfrm>
            <a:off x="447730" y="936434"/>
            <a:ext cx="10613206" cy="5365214"/>
          </a:xfrm>
        </p:spPr>
        <p:txBody>
          <a:bodyPr/>
          <a:lstStyle/>
          <a:p>
            <a:pPr marL="0" indent="0">
              <a:buNone/>
            </a:pPr>
            <a:r>
              <a:rPr lang="en-US" sz="2000"/>
              <a:t>boom &amp; bust process</a:t>
            </a:r>
          </a:p>
          <a:p>
            <a:pPr lvl="1">
              <a:spcBef>
                <a:spcPts val="1200"/>
              </a:spcBef>
            </a:pPr>
            <a:r>
              <a:rPr lang="en-US"/>
              <a:t>mounting debt … asset prices are bid up … collateral for more debt … overreach</a:t>
            </a:r>
          </a:p>
          <a:p>
            <a:pPr lvl="1">
              <a:spcBef>
                <a:spcPts val="1200"/>
              </a:spcBef>
            </a:pPr>
            <a:r>
              <a:rPr lang="en-US"/>
              <a:t>maturity and/or currency mismatches on balance sheets</a:t>
            </a:r>
          </a:p>
          <a:p>
            <a:pPr lvl="1">
              <a:spcBef>
                <a:spcPts val="1200"/>
              </a:spcBef>
            </a:pPr>
            <a:r>
              <a:rPr lang="en-US"/>
              <a:t>Kindleberger (1978):  people “gradually at first, then more quickly losing contact with reality”</a:t>
            </a:r>
          </a:p>
          <a:p>
            <a:pPr lvl="1">
              <a:spcBef>
                <a:spcPts val="1200"/>
              </a:spcBef>
            </a:pPr>
            <a:r>
              <a:rPr lang="en-US"/>
              <a:t>Reinhart &amp; Rogoff (2009):  </a:t>
            </a:r>
            <a:r>
              <a:rPr lang="en-US" i="1"/>
              <a:t>This Time Is Different: Eight Centuries of Financial Folly</a:t>
            </a:r>
          </a:p>
          <a:p>
            <a:pPr lvl="1">
              <a:spcBef>
                <a:spcPts val="1200"/>
              </a:spcBef>
            </a:pPr>
            <a:r>
              <a:rPr lang="en-US"/>
              <a:t>Fed Chair Ben Bernanke (2004), speech on “The Great Moderation”:  “One of the most striking features of the economic landscape over the past twenty years or so has been a substantial decline in macroeconomic volatility.”</a:t>
            </a:r>
          </a:p>
          <a:p>
            <a:pPr lvl="1">
              <a:spcBef>
                <a:spcPts val="1200"/>
              </a:spcBef>
            </a:pPr>
            <a:r>
              <a:rPr lang="en-US"/>
              <a:t>Minsky moment:  reality bites</a:t>
            </a:r>
          </a:p>
          <a:p>
            <a:pPr lvl="1">
              <a:spcBef>
                <a:spcPts val="1200"/>
              </a:spcBef>
            </a:pPr>
            <a:r>
              <a:rPr lang="en-US"/>
              <a:t>debt defaults, bank failures, business closures, job loss … risk aversion, crushing of animal spirits</a:t>
            </a:r>
          </a:p>
          <a:p>
            <a:pPr lvl="1">
              <a:spcBef>
                <a:spcPts val="1200"/>
              </a:spcBef>
            </a:pPr>
            <a:r>
              <a:rPr lang="en-US"/>
              <a:t>eventually, asset prices fall, debt is written off, and a sound financial system is restored</a:t>
            </a:r>
          </a:p>
        </p:txBody>
      </p:sp>
      <p:sp>
        <p:nvSpPr>
          <p:cNvPr id="3" name="Title 2">
            <a:extLst>
              <a:ext uri="{FF2B5EF4-FFF2-40B4-BE49-F238E27FC236}">
                <a16:creationId xmlns:a16="http://schemas.microsoft.com/office/drawing/2014/main" id="{63B65510-3656-BE05-ACD5-928DBA56C600}"/>
              </a:ext>
            </a:extLst>
          </p:cNvPr>
          <p:cNvSpPr>
            <a:spLocks noGrp="1"/>
          </p:cNvSpPr>
          <p:nvPr>
            <p:ph type="title"/>
          </p:nvPr>
        </p:nvSpPr>
        <p:spPr/>
        <p:txBody>
          <a:bodyPr/>
          <a:lstStyle/>
          <a:p>
            <a:r>
              <a:rPr lang="en-US"/>
              <a:t>Financial Crises</a:t>
            </a:r>
            <a:endParaRPr lang="en-PH"/>
          </a:p>
        </p:txBody>
      </p:sp>
    </p:spTree>
    <p:extLst>
      <p:ext uri="{BB962C8B-B14F-4D97-AF65-F5344CB8AC3E}">
        <p14:creationId xmlns:p14="http://schemas.microsoft.com/office/powerpoint/2010/main" val="178126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D07EE-3FC6-E5C0-BFAC-6EBAA1A3A5A6}"/>
              </a:ext>
            </a:extLst>
          </p:cNvPr>
          <p:cNvSpPr>
            <a:spLocks noGrp="1"/>
          </p:cNvSpPr>
          <p:nvPr>
            <p:ph type="title"/>
          </p:nvPr>
        </p:nvSpPr>
        <p:spPr/>
        <p:txBody>
          <a:bodyPr/>
          <a:lstStyle/>
          <a:p>
            <a:r>
              <a:rPr lang="en-US"/>
              <a:t>Policy Response to Financial Crisis</a:t>
            </a:r>
            <a:endParaRPr lang="en-PH"/>
          </a:p>
        </p:txBody>
      </p:sp>
      <p:sp>
        <p:nvSpPr>
          <p:cNvPr id="4" name="Text Placeholder 1">
            <a:extLst>
              <a:ext uri="{FF2B5EF4-FFF2-40B4-BE49-F238E27FC236}">
                <a16:creationId xmlns:a16="http://schemas.microsoft.com/office/drawing/2014/main" id="{00DA08C9-7144-5023-44A8-EC984F97BDB6}"/>
              </a:ext>
            </a:extLst>
          </p:cNvPr>
          <p:cNvSpPr>
            <a:spLocks noGrp="1"/>
          </p:cNvSpPr>
          <p:nvPr>
            <p:ph type="body" sz="quarter" idx="10"/>
          </p:nvPr>
        </p:nvSpPr>
        <p:spPr>
          <a:xfrm>
            <a:off x="458746" y="958467"/>
            <a:ext cx="11527605" cy="3273557"/>
          </a:xfrm>
        </p:spPr>
        <p:txBody>
          <a:bodyPr/>
          <a:lstStyle/>
          <a:p>
            <a:pPr>
              <a:spcBef>
                <a:spcPts val="1800"/>
              </a:spcBef>
            </a:pPr>
            <a:r>
              <a:rPr lang="en-US" sz="2000"/>
              <a:t>US context (2008)</a:t>
            </a:r>
          </a:p>
          <a:p>
            <a:pPr lvl="1">
              <a:spcBef>
                <a:spcPts val="600"/>
              </a:spcBef>
            </a:pPr>
            <a:r>
              <a:rPr lang="en-US"/>
              <a:t>US &amp; global demand for dollar cash  </a:t>
            </a:r>
            <a:r>
              <a:rPr lang="en-US">
                <a:sym typeface="Symbol" panose="05050102010706020507" pitchFamily="18" charset="2"/>
              </a:rPr>
              <a:t></a:t>
            </a:r>
            <a:r>
              <a:rPr lang="en-US"/>
              <a:t>  expansionary monetary policy</a:t>
            </a:r>
          </a:p>
          <a:p>
            <a:pPr lvl="1">
              <a:spcBef>
                <a:spcPts val="600"/>
              </a:spcBef>
            </a:pPr>
            <a:r>
              <a:rPr lang="en-US"/>
              <a:t>Fed buys government securities issued by US Treasury to bail out investment banks and major corporations</a:t>
            </a:r>
          </a:p>
          <a:p>
            <a:pPr lvl="1">
              <a:spcBef>
                <a:spcPts val="600"/>
              </a:spcBef>
            </a:pPr>
            <a:r>
              <a:rPr lang="en-US"/>
              <a:t>Bagehot (1873):  “cure the panic and stabilize the economy”</a:t>
            </a:r>
          </a:p>
          <a:p>
            <a:pPr>
              <a:spcBef>
                <a:spcPts val="2400"/>
              </a:spcBef>
            </a:pPr>
            <a:r>
              <a:rPr lang="en-US" sz="2000"/>
              <a:t>Emerging East Asia context (1997)</a:t>
            </a:r>
          </a:p>
          <a:p>
            <a:pPr lvl="1">
              <a:spcBef>
                <a:spcPts val="1200"/>
              </a:spcBef>
            </a:pPr>
            <a:r>
              <a:rPr lang="en-US"/>
              <a:t>monetary policy</a:t>
            </a:r>
          </a:p>
          <a:p>
            <a:pPr lvl="2">
              <a:spcBef>
                <a:spcPts val="600"/>
              </a:spcBef>
            </a:pPr>
            <a:r>
              <a:rPr lang="en-US"/>
              <a:t>financial crisis drives capital outflows, value of local currency plummets</a:t>
            </a:r>
          </a:p>
          <a:p>
            <a:pPr lvl="2">
              <a:spcBef>
                <a:spcPts val="600"/>
              </a:spcBef>
            </a:pPr>
            <a:r>
              <a:rPr lang="en-PH"/>
              <a:t>Bagehot (&amp; IMF):  priority on stabilizing the exchange rate:  central bank sells forex / buys local currency</a:t>
            </a:r>
          </a:p>
          <a:p>
            <a:pPr marL="2286000" lvl="5" indent="0">
              <a:spcBef>
                <a:spcPts val="600"/>
              </a:spcBef>
              <a:buNone/>
            </a:pPr>
            <a:r>
              <a:rPr lang="en-PH"/>
              <a:t> </a:t>
            </a:r>
            <a:r>
              <a:rPr lang="en-PH">
                <a:sym typeface="Symbol" panose="05050102010706020507" pitchFamily="18" charset="2"/>
              </a:rPr>
              <a:t>  </a:t>
            </a:r>
            <a:r>
              <a:rPr lang="en-PH"/>
              <a:t>tight money</a:t>
            </a:r>
          </a:p>
        </p:txBody>
      </p:sp>
      <p:sp>
        <p:nvSpPr>
          <p:cNvPr id="5" name="Text Placeholder 1">
            <a:extLst>
              <a:ext uri="{FF2B5EF4-FFF2-40B4-BE49-F238E27FC236}">
                <a16:creationId xmlns:a16="http://schemas.microsoft.com/office/drawing/2014/main" id="{664114A0-BDB4-F777-A1AB-DB3BD42E4838}"/>
              </a:ext>
            </a:extLst>
          </p:cNvPr>
          <p:cNvSpPr txBox="1">
            <a:spLocks/>
          </p:cNvSpPr>
          <p:nvPr/>
        </p:nvSpPr>
        <p:spPr>
          <a:xfrm>
            <a:off x="458746" y="4401301"/>
            <a:ext cx="6845439" cy="1705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r>
              <a:rPr lang="en-PH"/>
              <a:t>fiscal policy:  IMF mandated fiscal budget balancing</a:t>
            </a:r>
          </a:p>
          <a:p>
            <a:pPr marL="457200" lvl="1" indent="0">
              <a:spcBef>
                <a:spcPts val="600"/>
              </a:spcBef>
              <a:buNone/>
            </a:pPr>
            <a:r>
              <a:rPr lang="en-PH"/>
              <a:t>	balancing of actual budget under output contraction (Y</a:t>
            </a:r>
            <a:r>
              <a:rPr lang="en-PH" baseline="-25000"/>
              <a:t>p</a:t>
            </a:r>
            <a:r>
              <a:rPr lang="en-PH">
                <a:sym typeface="Symbol" panose="05050102010706020507" pitchFamily="18" charset="2"/>
              </a:rPr>
              <a:t> Y*)</a:t>
            </a:r>
          </a:p>
          <a:p>
            <a:pPr marL="457200" lvl="1" indent="0">
              <a:spcBef>
                <a:spcPts val="600"/>
              </a:spcBef>
              <a:buNone/>
            </a:pPr>
            <a:r>
              <a:rPr lang="en-PH">
                <a:sym typeface="Symbol" panose="05050102010706020507" pitchFamily="18" charset="2"/>
              </a:rPr>
              <a:t>	  huge structural surplus, negative fiscal impulse</a:t>
            </a:r>
          </a:p>
          <a:p>
            <a:pPr marL="457200" lvl="1" indent="0">
              <a:spcBef>
                <a:spcPts val="1200"/>
              </a:spcBef>
              <a:buNone/>
            </a:pPr>
            <a:r>
              <a:rPr lang="en-PH">
                <a:sym typeface="Symbol" panose="05050102010706020507" pitchFamily="18" charset="2"/>
              </a:rPr>
              <a:t>	IMF fiscal policy conditions aggravated the crisis</a:t>
            </a:r>
            <a:endParaRPr lang="en-PH"/>
          </a:p>
        </p:txBody>
      </p:sp>
      <p:grpSp>
        <p:nvGrpSpPr>
          <p:cNvPr id="24" name="Group 23">
            <a:extLst>
              <a:ext uri="{FF2B5EF4-FFF2-40B4-BE49-F238E27FC236}">
                <a16:creationId xmlns:a16="http://schemas.microsoft.com/office/drawing/2014/main" id="{5F273FC3-071C-909C-36EC-C9BA124584FC}"/>
              </a:ext>
            </a:extLst>
          </p:cNvPr>
          <p:cNvGrpSpPr/>
          <p:nvPr/>
        </p:nvGrpSpPr>
        <p:grpSpPr>
          <a:xfrm>
            <a:off x="7410975" y="4232024"/>
            <a:ext cx="4200508" cy="2089821"/>
            <a:chOff x="7223689" y="4143889"/>
            <a:chExt cx="4200508" cy="2089821"/>
          </a:xfrm>
        </p:grpSpPr>
        <p:pic>
          <p:nvPicPr>
            <p:cNvPr id="22" name="Picture 21">
              <a:extLst>
                <a:ext uri="{FF2B5EF4-FFF2-40B4-BE49-F238E27FC236}">
                  <a16:creationId xmlns:a16="http://schemas.microsoft.com/office/drawing/2014/main" id="{A906B859-BB64-C7C0-6449-A33C3BB9E514}"/>
                </a:ext>
              </a:extLst>
            </p:cNvPr>
            <p:cNvPicPr>
              <a:picLocks noChangeAspect="1"/>
            </p:cNvPicPr>
            <p:nvPr/>
          </p:nvPicPr>
          <p:blipFill>
            <a:blip r:embed="rId2"/>
            <a:stretch>
              <a:fillRect/>
            </a:stretch>
          </p:blipFill>
          <p:spPr>
            <a:xfrm>
              <a:off x="7223689" y="4447427"/>
              <a:ext cx="4200508" cy="1786283"/>
            </a:xfrm>
            <a:prstGeom prst="rect">
              <a:avLst/>
            </a:prstGeom>
            <a:ln>
              <a:solidFill>
                <a:schemeClr val="tx1"/>
              </a:solidFill>
            </a:ln>
          </p:spPr>
        </p:pic>
        <p:sp>
          <p:nvSpPr>
            <p:cNvPr id="23" name="TextBox 22">
              <a:extLst>
                <a:ext uri="{FF2B5EF4-FFF2-40B4-BE49-F238E27FC236}">
                  <a16:creationId xmlns:a16="http://schemas.microsoft.com/office/drawing/2014/main" id="{529C5B37-AD2E-18E0-C9D4-A292753CCFFF}"/>
                </a:ext>
              </a:extLst>
            </p:cNvPr>
            <p:cNvSpPr txBox="1"/>
            <p:nvPr/>
          </p:nvSpPr>
          <p:spPr>
            <a:xfrm>
              <a:off x="7223689" y="4143889"/>
              <a:ext cx="1163011" cy="338554"/>
            </a:xfrm>
            <a:prstGeom prst="rect">
              <a:avLst/>
            </a:prstGeom>
            <a:noFill/>
          </p:spPr>
          <p:txBody>
            <a:bodyPr wrap="none" rtlCol="0">
              <a:spAutoFit/>
            </a:bodyPr>
            <a:lstStyle/>
            <a:p>
              <a:r>
                <a:rPr lang="en-US" sz="1600"/>
                <a:t>Figure 15.1.</a:t>
              </a:r>
              <a:endParaRPr lang="en-PH" sz="1600"/>
            </a:p>
          </p:txBody>
        </p:sp>
      </p:grpSp>
    </p:spTree>
    <p:extLst>
      <p:ext uri="{BB962C8B-B14F-4D97-AF65-F5344CB8AC3E}">
        <p14:creationId xmlns:p14="http://schemas.microsoft.com/office/powerpoint/2010/main" val="25683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24BD5-43C1-8129-CE2B-7449ECDE1A1D}"/>
              </a:ext>
            </a:extLst>
          </p:cNvPr>
          <p:cNvSpPr>
            <a:spLocks noGrp="1"/>
          </p:cNvSpPr>
          <p:nvPr>
            <p:ph type="body" sz="quarter" idx="10"/>
          </p:nvPr>
        </p:nvSpPr>
        <p:spPr>
          <a:xfrm>
            <a:off x="512651" y="1051585"/>
            <a:ext cx="9830195" cy="4941591"/>
          </a:xfrm>
        </p:spPr>
        <p:txBody>
          <a:bodyPr/>
          <a:lstStyle/>
          <a:p>
            <a:r>
              <a:rPr lang="en-US" sz="2000"/>
              <a:t>Forex market intervention is routine for central banks in Emerging East Asia. </a:t>
            </a:r>
          </a:p>
          <a:p>
            <a:pPr>
              <a:spcBef>
                <a:spcPts val="1800"/>
              </a:spcBef>
            </a:pPr>
            <a:r>
              <a:rPr lang="en-US" sz="2000"/>
              <a:t>When does market intervention become “currency manipulation”?</a:t>
            </a:r>
          </a:p>
          <a:p>
            <a:pPr marL="457200" lvl="1" indent="0">
              <a:buNone/>
            </a:pPr>
            <a:r>
              <a:rPr lang="en-US"/>
              <a:t>IMF Articles of Agreement:  </a:t>
            </a:r>
          </a:p>
          <a:p>
            <a:pPr marL="1200150" lvl="1" indent="0">
              <a:buNone/>
            </a:pPr>
            <a:r>
              <a:rPr lang="en-US"/>
              <a:t>members shall “avoid manipulating exchange rates or the international monetary system in order to prevent effective balance of payments adjustment or to gain unfair competitive advantage over other members.”</a:t>
            </a:r>
          </a:p>
          <a:p>
            <a:pPr marL="2687638" lvl="1" indent="-1487488">
              <a:spcBef>
                <a:spcPts val="1200"/>
              </a:spcBef>
              <a:buNone/>
            </a:pPr>
            <a:r>
              <a:rPr lang="en-PH"/>
              <a:t>intent matters:  If the intent is macroeconomic stabilization, it’s not manipulation.</a:t>
            </a:r>
          </a:p>
          <a:p>
            <a:pPr marL="461963" lvl="1" indent="0">
              <a:spcBef>
                <a:spcPts val="1200"/>
              </a:spcBef>
              <a:buNone/>
            </a:pPr>
            <a:r>
              <a:rPr lang="en-PH"/>
              <a:t>IMF designations:  not one, not ever</a:t>
            </a:r>
          </a:p>
          <a:p>
            <a:pPr marL="461963" lvl="1" indent="0">
              <a:spcBef>
                <a:spcPts val="1200"/>
              </a:spcBef>
              <a:buNone/>
            </a:pPr>
            <a:r>
              <a:rPr lang="en-PH"/>
              <a:t>US designations in East Asia:  China (many); Vietnam (2020); Korea &amp; Taiwan (earlier)</a:t>
            </a:r>
          </a:p>
          <a:p>
            <a:pPr marL="461963" lvl="1" indent="0">
              <a:spcBef>
                <a:spcPts val="1200"/>
              </a:spcBef>
              <a:buNone/>
            </a:pPr>
            <a:r>
              <a:rPr lang="en-PH"/>
              <a:t>US watch list in East Asia (2020s):  China; Korea; Malaysia; Singapore; Thailand</a:t>
            </a:r>
          </a:p>
          <a:p>
            <a:pPr marL="285750" lvl="1" indent="-285750">
              <a:spcBef>
                <a:spcPts val="1800"/>
              </a:spcBef>
            </a:pPr>
            <a:r>
              <a:rPr lang="en-PH"/>
              <a:t>Intervention considerations</a:t>
            </a:r>
          </a:p>
          <a:p>
            <a:pPr marL="742950" lvl="2" indent="-285750">
              <a:spcBef>
                <a:spcPts val="600"/>
              </a:spcBef>
            </a:pPr>
            <a:r>
              <a:rPr lang="en-PH"/>
              <a:t>need to accumulate reserves in preparation for leaning against depreciation</a:t>
            </a:r>
          </a:p>
          <a:p>
            <a:pPr marL="742950" lvl="2" indent="-285750">
              <a:spcBef>
                <a:spcPts val="600"/>
              </a:spcBef>
            </a:pPr>
            <a:r>
              <a:rPr lang="en-PH"/>
              <a:t>biggest source of East Asian exchange rate volatility:  US macro policy</a:t>
            </a:r>
          </a:p>
        </p:txBody>
      </p:sp>
      <p:sp>
        <p:nvSpPr>
          <p:cNvPr id="3" name="Title 2">
            <a:extLst>
              <a:ext uri="{FF2B5EF4-FFF2-40B4-BE49-F238E27FC236}">
                <a16:creationId xmlns:a16="http://schemas.microsoft.com/office/drawing/2014/main" id="{9FFDBA30-A1F1-7A7F-8C4C-A84BD8DC871A}"/>
              </a:ext>
            </a:extLst>
          </p:cNvPr>
          <p:cNvSpPr>
            <a:spLocks noGrp="1"/>
          </p:cNvSpPr>
          <p:nvPr>
            <p:ph type="title"/>
          </p:nvPr>
        </p:nvSpPr>
        <p:spPr/>
        <p:txBody>
          <a:bodyPr/>
          <a:lstStyle/>
          <a:p>
            <a:r>
              <a:rPr lang="en-US"/>
              <a:t>“Currency Manipulation”</a:t>
            </a:r>
            <a:endParaRPr lang="en-PH"/>
          </a:p>
        </p:txBody>
      </p:sp>
    </p:spTree>
    <p:extLst>
      <p:ext uri="{BB962C8B-B14F-4D97-AF65-F5344CB8AC3E}">
        <p14:creationId xmlns:p14="http://schemas.microsoft.com/office/powerpoint/2010/main" val="21680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26CD5-AB4C-46D2-B73D-97189ABDF506}"/>
              </a:ext>
            </a:extLst>
          </p:cNvPr>
          <p:cNvSpPr>
            <a:spLocks noGrp="1"/>
          </p:cNvSpPr>
          <p:nvPr>
            <p:ph type="title"/>
          </p:nvPr>
        </p:nvSpPr>
        <p:spPr/>
        <p:txBody>
          <a:bodyPr/>
          <a:lstStyle/>
          <a:p>
            <a:r>
              <a:rPr lang="en-US"/>
              <a:t>Chart 15.4  Reserves vs Exchange Rate, 2008-202</a:t>
            </a:r>
            <a:r>
              <a:rPr lang="en-US">
                <a:solidFill>
                  <a:srgbClr val="C00000"/>
                </a:solidFill>
              </a:rPr>
              <a:t>0</a:t>
            </a:r>
            <a:endParaRPr lang="en-PH">
              <a:solidFill>
                <a:srgbClr val="C00000"/>
              </a:solidFill>
            </a:endParaRPr>
          </a:p>
        </p:txBody>
      </p:sp>
      <p:pic>
        <p:nvPicPr>
          <p:cNvPr id="4" name="Picture 3">
            <a:extLst>
              <a:ext uri="{FF2B5EF4-FFF2-40B4-BE49-F238E27FC236}">
                <a16:creationId xmlns:a16="http://schemas.microsoft.com/office/drawing/2014/main" id="{7EA2E27F-33DC-DC54-57C0-481C727EB7B7}"/>
              </a:ext>
            </a:extLst>
          </p:cNvPr>
          <p:cNvPicPr>
            <a:picLocks noChangeAspect="1"/>
          </p:cNvPicPr>
          <p:nvPr/>
        </p:nvPicPr>
        <p:blipFill>
          <a:blip r:embed="rId2"/>
          <a:stretch>
            <a:fillRect/>
          </a:stretch>
        </p:blipFill>
        <p:spPr>
          <a:xfrm>
            <a:off x="345968" y="958079"/>
            <a:ext cx="8625472" cy="5409195"/>
          </a:xfrm>
          <a:prstGeom prst="rect">
            <a:avLst/>
          </a:prstGeom>
        </p:spPr>
      </p:pic>
      <p:sp>
        <p:nvSpPr>
          <p:cNvPr id="6" name="TextBox 5">
            <a:extLst>
              <a:ext uri="{FF2B5EF4-FFF2-40B4-BE49-F238E27FC236}">
                <a16:creationId xmlns:a16="http://schemas.microsoft.com/office/drawing/2014/main" id="{371D42BF-6AAA-0E48-D572-0B770DBE46B3}"/>
              </a:ext>
            </a:extLst>
          </p:cNvPr>
          <p:cNvSpPr txBox="1"/>
          <p:nvPr/>
        </p:nvSpPr>
        <p:spPr>
          <a:xfrm>
            <a:off x="9150304" y="1093161"/>
            <a:ext cx="2851195" cy="3939540"/>
          </a:xfrm>
          <a:prstGeom prst="rect">
            <a:avLst/>
          </a:prstGeom>
          <a:noFill/>
        </p:spPr>
        <p:txBody>
          <a:bodyPr wrap="square" rtlCol="0">
            <a:spAutoFit/>
          </a:bodyPr>
          <a:lstStyle/>
          <a:p>
            <a:r>
              <a:rPr lang="en-US"/>
              <a:t>Regional currencies were buoyant in 2020 with most central banks accumulating reserves as they leaned against appreciation.</a:t>
            </a:r>
          </a:p>
          <a:p>
            <a:pPr>
              <a:spcBef>
                <a:spcPts val="1200"/>
              </a:spcBef>
            </a:pPr>
            <a:r>
              <a:rPr lang="en-US"/>
              <a:t>The supportive environment for monetary expansion in Emerging East Asia emanated from the US resonding to the pandemic with expansionary policy that fed global liquidity.</a:t>
            </a:r>
          </a:p>
          <a:p>
            <a:pPr>
              <a:spcBef>
                <a:spcPts val="1200"/>
              </a:spcBef>
            </a:pPr>
            <a:r>
              <a:rPr lang="en-US" sz="1400">
                <a:hlinkClick r:id="rId3"/>
              </a:rPr>
              <a:t>Asia Economics Blog, 2021.07.16</a:t>
            </a:r>
            <a:endParaRPr lang="en-PH" sz="1400"/>
          </a:p>
        </p:txBody>
      </p:sp>
    </p:spTree>
    <p:extLst>
      <p:ext uri="{BB962C8B-B14F-4D97-AF65-F5344CB8AC3E}">
        <p14:creationId xmlns:p14="http://schemas.microsoft.com/office/powerpoint/2010/main" val="37071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26CD5-AB4C-46D2-B73D-97189ABDF506}"/>
              </a:ext>
            </a:extLst>
          </p:cNvPr>
          <p:cNvSpPr>
            <a:spLocks noGrp="1"/>
          </p:cNvSpPr>
          <p:nvPr>
            <p:ph type="title"/>
          </p:nvPr>
        </p:nvSpPr>
        <p:spPr/>
        <p:txBody>
          <a:bodyPr/>
          <a:lstStyle/>
          <a:p>
            <a:r>
              <a:rPr lang="en-US"/>
              <a:t>Chart 15.4  Reserves vs Exchange Rate, 2008-202</a:t>
            </a:r>
            <a:r>
              <a:rPr lang="en-US">
                <a:solidFill>
                  <a:srgbClr val="FF0000"/>
                </a:solidFill>
              </a:rPr>
              <a:t>1</a:t>
            </a:r>
            <a:endParaRPr lang="en-PH">
              <a:solidFill>
                <a:srgbClr val="FF0000"/>
              </a:solidFill>
            </a:endParaRPr>
          </a:p>
        </p:txBody>
      </p:sp>
      <p:pic>
        <p:nvPicPr>
          <p:cNvPr id="2" name="Picture 1">
            <a:extLst>
              <a:ext uri="{FF2B5EF4-FFF2-40B4-BE49-F238E27FC236}">
                <a16:creationId xmlns:a16="http://schemas.microsoft.com/office/drawing/2014/main" id="{CA10BCE3-95A6-A242-92B1-3BF65602DB4D}"/>
              </a:ext>
            </a:extLst>
          </p:cNvPr>
          <p:cNvPicPr>
            <a:picLocks noChangeAspect="1"/>
          </p:cNvPicPr>
          <p:nvPr/>
        </p:nvPicPr>
        <p:blipFill>
          <a:blip r:embed="rId2"/>
          <a:stretch>
            <a:fillRect/>
          </a:stretch>
        </p:blipFill>
        <p:spPr>
          <a:xfrm>
            <a:off x="328093" y="949803"/>
            <a:ext cx="8583098" cy="5407931"/>
          </a:xfrm>
          <a:prstGeom prst="rect">
            <a:avLst/>
          </a:prstGeom>
        </p:spPr>
      </p:pic>
      <p:sp>
        <p:nvSpPr>
          <p:cNvPr id="4" name="TextBox 3">
            <a:extLst>
              <a:ext uri="{FF2B5EF4-FFF2-40B4-BE49-F238E27FC236}">
                <a16:creationId xmlns:a16="http://schemas.microsoft.com/office/drawing/2014/main" id="{A17E8C72-6EFC-629A-0636-FDF82CB9E255}"/>
              </a:ext>
            </a:extLst>
          </p:cNvPr>
          <p:cNvSpPr txBox="1"/>
          <p:nvPr/>
        </p:nvSpPr>
        <p:spPr>
          <a:xfrm>
            <a:off x="9040091" y="958079"/>
            <a:ext cx="2823816" cy="5201424"/>
          </a:xfrm>
          <a:prstGeom prst="rect">
            <a:avLst/>
          </a:prstGeom>
          <a:noFill/>
        </p:spPr>
        <p:txBody>
          <a:bodyPr wrap="square" rtlCol="0">
            <a:spAutoFit/>
          </a:bodyPr>
          <a:lstStyle/>
          <a:p>
            <a:r>
              <a:rPr lang="en-US"/>
              <a:t>In 2021, currencies in Emerging East Asia shifted toward depreciation, albeit with central banks leaning into that depreciation by continuing to acquire reserves.</a:t>
            </a:r>
          </a:p>
          <a:p>
            <a:pPr>
              <a:spcBef>
                <a:spcPts val="1200"/>
              </a:spcBef>
            </a:pPr>
            <a:r>
              <a:rPr lang="en-GB" b="0" i="0">
                <a:solidFill>
                  <a:srgbClr val="22262A"/>
                </a:solidFill>
                <a:effectLst/>
                <a:highlight>
                  <a:srgbClr val="FFFFFF"/>
                </a:highlight>
              </a:rPr>
              <a:t>Only China and Taiwan saw currency appreciation sustained. </a:t>
            </a:r>
          </a:p>
          <a:p>
            <a:pPr>
              <a:spcBef>
                <a:spcPts val="1200"/>
              </a:spcBef>
            </a:pPr>
            <a:r>
              <a:rPr lang="en-GB" b="0" i="0">
                <a:solidFill>
                  <a:srgbClr val="22262A"/>
                </a:solidFill>
                <a:effectLst/>
                <a:highlight>
                  <a:srgbClr val="FFFFFF"/>
                </a:highlight>
              </a:rPr>
              <a:t>In general then, global capital market conditions became less supportive of Asian economies pursuing monetary stimulus as their currencies depreciated.</a:t>
            </a:r>
          </a:p>
          <a:p>
            <a:pPr>
              <a:spcBef>
                <a:spcPts val="1200"/>
              </a:spcBef>
            </a:pPr>
            <a:r>
              <a:rPr lang="en-GB" sz="1400">
                <a:solidFill>
                  <a:srgbClr val="22262A"/>
                </a:solidFill>
                <a:highlight>
                  <a:srgbClr val="FFFFFF"/>
                </a:highlight>
                <a:latin typeface="-apple-system"/>
                <a:hlinkClick r:id="rId3"/>
              </a:rPr>
              <a:t>Asia Economics Blog, 2022.05.02</a:t>
            </a:r>
            <a:endParaRPr lang="en-PH" sz="1400"/>
          </a:p>
        </p:txBody>
      </p:sp>
    </p:spTree>
    <p:extLst>
      <p:ext uri="{BB962C8B-B14F-4D97-AF65-F5344CB8AC3E}">
        <p14:creationId xmlns:p14="http://schemas.microsoft.com/office/powerpoint/2010/main" val="124458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26CD5-AB4C-46D2-B73D-97189ABDF506}"/>
              </a:ext>
            </a:extLst>
          </p:cNvPr>
          <p:cNvSpPr>
            <a:spLocks noGrp="1"/>
          </p:cNvSpPr>
          <p:nvPr>
            <p:ph type="title"/>
          </p:nvPr>
        </p:nvSpPr>
        <p:spPr/>
        <p:txBody>
          <a:bodyPr/>
          <a:lstStyle/>
          <a:p>
            <a:r>
              <a:rPr lang="en-US"/>
              <a:t>Chart 15.4  Reserves vs Exchange Rate, 2008-202</a:t>
            </a:r>
            <a:r>
              <a:rPr lang="en-US">
                <a:solidFill>
                  <a:srgbClr val="FF0000"/>
                </a:solidFill>
              </a:rPr>
              <a:t>2</a:t>
            </a:r>
            <a:endParaRPr lang="en-PH">
              <a:solidFill>
                <a:srgbClr val="FF0000"/>
              </a:solidFill>
            </a:endParaRPr>
          </a:p>
        </p:txBody>
      </p:sp>
      <p:sp>
        <p:nvSpPr>
          <p:cNvPr id="6" name="TextBox 5">
            <a:extLst>
              <a:ext uri="{FF2B5EF4-FFF2-40B4-BE49-F238E27FC236}">
                <a16:creationId xmlns:a16="http://schemas.microsoft.com/office/drawing/2014/main" id="{BEE2DC0B-05AC-8273-0EE0-F681BA1B190B}"/>
              </a:ext>
            </a:extLst>
          </p:cNvPr>
          <p:cNvSpPr txBox="1"/>
          <p:nvPr/>
        </p:nvSpPr>
        <p:spPr>
          <a:xfrm>
            <a:off x="9195955" y="958079"/>
            <a:ext cx="2701635" cy="5324535"/>
          </a:xfrm>
          <a:prstGeom prst="rect">
            <a:avLst/>
          </a:prstGeom>
          <a:noFill/>
        </p:spPr>
        <p:txBody>
          <a:bodyPr wrap="square" rtlCol="0">
            <a:spAutoFit/>
          </a:bodyPr>
          <a:lstStyle/>
          <a:p>
            <a:r>
              <a:rPr lang="en-US"/>
              <a:t>As US inflation heated up in 2022, the Fed pivoted sharply toward monetary tightening. Higher interest rates in the US drew global capital away from emerging markets causing currencies to depreciate relative to the US dollar. </a:t>
            </a:r>
          </a:p>
          <a:p>
            <a:pPr>
              <a:spcBef>
                <a:spcPts val="1200"/>
              </a:spcBef>
            </a:pPr>
            <a:r>
              <a:rPr lang="en-PH"/>
              <a:t>Most Emerging East Asian central banks leaned against depreciation by selling off reserves. The resulting monetary tightening was in sync with the need to fight rising inflation in the region.</a:t>
            </a:r>
          </a:p>
          <a:p>
            <a:pPr>
              <a:spcBef>
                <a:spcPts val="1200"/>
              </a:spcBef>
            </a:pPr>
            <a:r>
              <a:rPr lang="en-PH" sz="1400">
                <a:hlinkClick r:id="rId2"/>
              </a:rPr>
              <a:t>Asia Economics Blog, 2023.06.13</a:t>
            </a:r>
            <a:endParaRPr lang="en-PH" sz="1400"/>
          </a:p>
        </p:txBody>
      </p:sp>
      <p:pic>
        <p:nvPicPr>
          <p:cNvPr id="7" name="Picture 6">
            <a:extLst>
              <a:ext uri="{FF2B5EF4-FFF2-40B4-BE49-F238E27FC236}">
                <a16:creationId xmlns:a16="http://schemas.microsoft.com/office/drawing/2014/main" id="{DF4282DC-50A4-46C4-53CA-386BBF5AD66D}"/>
              </a:ext>
            </a:extLst>
          </p:cNvPr>
          <p:cNvPicPr>
            <a:picLocks noChangeAspect="1"/>
          </p:cNvPicPr>
          <p:nvPr/>
        </p:nvPicPr>
        <p:blipFill>
          <a:blip r:embed="rId3"/>
          <a:stretch>
            <a:fillRect/>
          </a:stretch>
        </p:blipFill>
        <p:spPr>
          <a:xfrm>
            <a:off x="378880" y="958079"/>
            <a:ext cx="8618765" cy="5297248"/>
          </a:xfrm>
          <a:prstGeom prst="rect">
            <a:avLst/>
          </a:prstGeom>
        </p:spPr>
      </p:pic>
    </p:spTree>
    <p:extLst>
      <p:ext uri="{BB962C8B-B14F-4D97-AF65-F5344CB8AC3E}">
        <p14:creationId xmlns:p14="http://schemas.microsoft.com/office/powerpoint/2010/main" val="388334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26CD5-AB4C-46D2-B73D-97189ABDF506}"/>
              </a:ext>
            </a:extLst>
          </p:cNvPr>
          <p:cNvSpPr>
            <a:spLocks noGrp="1"/>
          </p:cNvSpPr>
          <p:nvPr>
            <p:ph type="title"/>
          </p:nvPr>
        </p:nvSpPr>
        <p:spPr/>
        <p:txBody>
          <a:bodyPr/>
          <a:lstStyle/>
          <a:p>
            <a:r>
              <a:rPr lang="en-US"/>
              <a:t>Chart 15.4  Reserves vs Exchange Rate, 2008-202</a:t>
            </a:r>
            <a:r>
              <a:rPr lang="en-US">
                <a:solidFill>
                  <a:srgbClr val="FF0000"/>
                </a:solidFill>
              </a:rPr>
              <a:t>3</a:t>
            </a:r>
            <a:endParaRPr lang="en-PH">
              <a:solidFill>
                <a:srgbClr val="FF0000"/>
              </a:solidFill>
            </a:endParaRPr>
          </a:p>
        </p:txBody>
      </p:sp>
      <p:sp>
        <p:nvSpPr>
          <p:cNvPr id="6" name="TextBox 5">
            <a:extLst>
              <a:ext uri="{FF2B5EF4-FFF2-40B4-BE49-F238E27FC236}">
                <a16:creationId xmlns:a16="http://schemas.microsoft.com/office/drawing/2014/main" id="{4B6D3450-6510-3F72-C92A-33B770789F72}"/>
              </a:ext>
            </a:extLst>
          </p:cNvPr>
          <p:cNvSpPr txBox="1"/>
          <p:nvPr/>
        </p:nvSpPr>
        <p:spPr>
          <a:xfrm>
            <a:off x="9254213" y="958079"/>
            <a:ext cx="2590079" cy="3570208"/>
          </a:xfrm>
          <a:prstGeom prst="rect">
            <a:avLst/>
          </a:prstGeom>
          <a:noFill/>
        </p:spPr>
        <p:txBody>
          <a:bodyPr wrap="square" rtlCol="0">
            <a:spAutoFit/>
          </a:bodyPr>
          <a:lstStyle/>
          <a:p>
            <a:r>
              <a:rPr lang="en-US"/>
              <a:t>The year 2023 brought a respite from currency volatility and central bank intervention in forex markets.</a:t>
            </a:r>
          </a:p>
          <a:p>
            <a:pPr>
              <a:spcBef>
                <a:spcPts val="1200"/>
              </a:spcBef>
            </a:pPr>
            <a:r>
              <a:rPr lang="en-PH"/>
              <a:t>Only in Singapore did the monetary authority intervene heavily, leaning against appreciation after leaning hard against depreciation the previous year.</a:t>
            </a:r>
          </a:p>
        </p:txBody>
      </p:sp>
      <p:sp>
        <p:nvSpPr>
          <p:cNvPr id="7" name="TextBox 6">
            <a:extLst>
              <a:ext uri="{FF2B5EF4-FFF2-40B4-BE49-F238E27FC236}">
                <a16:creationId xmlns:a16="http://schemas.microsoft.com/office/drawing/2014/main" id="{C1A93DE6-F220-2E8F-7DD1-A331F6AB0FAF}"/>
              </a:ext>
            </a:extLst>
          </p:cNvPr>
          <p:cNvSpPr txBox="1"/>
          <p:nvPr/>
        </p:nvSpPr>
        <p:spPr>
          <a:xfrm>
            <a:off x="9254214" y="5638311"/>
            <a:ext cx="2674550" cy="523220"/>
          </a:xfrm>
          <a:prstGeom prst="rect">
            <a:avLst/>
          </a:prstGeom>
          <a:noFill/>
        </p:spPr>
        <p:txBody>
          <a:bodyPr wrap="square" rtlCol="0">
            <a:spAutoFit/>
          </a:bodyPr>
          <a:lstStyle/>
          <a:p>
            <a:r>
              <a:rPr lang="en-US" sz="1400"/>
              <a:t>To be updated to include Malaysia pending data availability.</a:t>
            </a:r>
            <a:endParaRPr lang="en-PH" sz="1400"/>
          </a:p>
        </p:txBody>
      </p:sp>
      <p:pic>
        <p:nvPicPr>
          <p:cNvPr id="9" name="Picture 8">
            <a:extLst>
              <a:ext uri="{FF2B5EF4-FFF2-40B4-BE49-F238E27FC236}">
                <a16:creationId xmlns:a16="http://schemas.microsoft.com/office/drawing/2014/main" id="{34E1C665-29FF-A791-F6FF-3E0E6EC714A9}"/>
              </a:ext>
            </a:extLst>
          </p:cNvPr>
          <p:cNvPicPr>
            <a:picLocks noChangeAspect="1"/>
          </p:cNvPicPr>
          <p:nvPr/>
        </p:nvPicPr>
        <p:blipFill>
          <a:blip r:embed="rId2"/>
          <a:stretch>
            <a:fillRect/>
          </a:stretch>
        </p:blipFill>
        <p:spPr>
          <a:xfrm>
            <a:off x="347707" y="917407"/>
            <a:ext cx="8590373" cy="5244123"/>
          </a:xfrm>
          <a:prstGeom prst="rect">
            <a:avLst/>
          </a:prstGeom>
        </p:spPr>
      </p:pic>
    </p:spTree>
    <p:extLst>
      <p:ext uri="{BB962C8B-B14F-4D97-AF65-F5344CB8AC3E}">
        <p14:creationId xmlns:p14="http://schemas.microsoft.com/office/powerpoint/2010/main" val="4079648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roforasia master" id="{D4E158F6-9A74-4622-8612-BC828E69A1B4}" vid="{F36EFDE2-01DE-4562-BB76-87D5FDBC3AC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EC952E-E7CD-40AD-BFCB-085933C80C0D}" vid="{2CC43116-F9B7-4B74-8957-A4A458687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macroforasia master</Template>
  <TotalTime>50020</TotalTime>
  <Words>774</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-apple-system</vt:lpstr>
      <vt:lpstr>Aptos</vt:lpstr>
      <vt:lpstr>Arial</vt:lpstr>
      <vt:lpstr>Arial Narrow</vt:lpstr>
      <vt:lpstr>Calibri</vt:lpstr>
      <vt:lpstr>Symbol</vt:lpstr>
      <vt:lpstr>Office Theme</vt:lpstr>
      <vt:lpstr>1_Office Theme</vt:lpstr>
      <vt:lpstr>PowerPoint Presentation</vt:lpstr>
      <vt:lpstr>Crises</vt:lpstr>
      <vt:lpstr>Financial Crises</vt:lpstr>
      <vt:lpstr>Policy Response to Financial Crisis</vt:lpstr>
      <vt:lpstr>“Currency Manipulation”</vt:lpstr>
      <vt:lpstr>Chart 15.4  Reserves vs Exchange Rate, 2008-2020</vt:lpstr>
      <vt:lpstr>Chart 15.4  Reserves vs Exchange Rate, 2008-2021</vt:lpstr>
      <vt:lpstr>Chart 15.4  Reserves vs Exchange Rate, 2008-2022</vt:lpstr>
      <vt:lpstr>Chart 15.4  Reserves vs Exchange Rate, 2008-2023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 Wiemer</dc:creator>
  <cp:lastModifiedBy>Calla Wiemer</cp:lastModifiedBy>
  <cp:revision>19</cp:revision>
  <dcterms:created xsi:type="dcterms:W3CDTF">2022-09-28T05:03:08Z</dcterms:created>
  <dcterms:modified xsi:type="dcterms:W3CDTF">2024-05-01T05:42:55Z</dcterms:modified>
</cp:coreProperties>
</file>