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69" r:id="rId4"/>
    <p:sldId id="270" r:id="rId5"/>
    <p:sldId id="275" r:id="rId6"/>
    <p:sldId id="272" r:id="rId7"/>
    <p:sldId id="276" r:id="rId8"/>
    <p:sldId id="273" r:id="rId9"/>
    <p:sldId id="266" r:id="rId10"/>
    <p:sldId id="267" r:id="rId11"/>
    <p:sldId id="271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8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7E94A8-EBA5-44BE-8138-FCB8E0088B34}" v="15" dt="2024-02-19T06:31:40.0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7" autoAdjust="0"/>
    <p:restoredTop sz="87256" autoAdjust="0"/>
  </p:normalViewPr>
  <p:slideViewPr>
    <p:cSldViewPr snapToGrid="0">
      <p:cViewPr varScale="1">
        <p:scale>
          <a:sx n="79" d="100"/>
          <a:sy n="79" d="100"/>
        </p:scale>
        <p:origin x="10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la Wiemer" userId="77eb88967580a5cd" providerId="LiveId" clId="{6D7E94A8-EBA5-44BE-8138-FCB8E0088B34}"/>
    <pc:docChg chg="undo custSel addSld delSld modSld">
      <pc:chgData name="Calla Wiemer" userId="77eb88967580a5cd" providerId="LiveId" clId="{6D7E94A8-EBA5-44BE-8138-FCB8E0088B34}" dt="2024-02-19T06:55:16.159" v="625" actId="1076"/>
      <pc:docMkLst>
        <pc:docMk/>
      </pc:docMkLst>
      <pc:sldChg chg="modSp mod">
        <pc:chgData name="Calla Wiemer" userId="77eb88967580a5cd" providerId="LiveId" clId="{6D7E94A8-EBA5-44BE-8138-FCB8E0088B34}" dt="2024-02-19T06:55:16.159" v="625" actId="1076"/>
        <pc:sldMkLst>
          <pc:docMk/>
          <pc:sldMk cId="1267415441" sldId="256"/>
        </pc:sldMkLst>
        <pc:spChg chg="mod">
          <ac:chgData name="Calla Wiemer" userId="77eb88967580a5cd" providerId="LiveId" clId="{6D7E94A8-EBA5-44BE-8138-FCB8E0088B34}" dt="2024-02-19T06:55:16.159" v="625" actId="1076"/>
          <ac:spMkLst>
            <pc:docMk/>
            <pc:sldMk cId="1267415441" sldId="256"/>
            <ac:spMk id="3" creationId="{5FF44647-6B5E-9887-2DDE-E2F0A63014C9}"/>
          </ac:spMkLst>
        </pc:spChg>
        <pc:spChg chg="mod">
          <ac:chgData name="Calla Wiemer" userId="77eb88967580a5cd" providerId="LiveId" clId="{6D7E94A8-EBA5-44BE-8138-FCB8E0088B34}" dt="2024-02-17T10:01:19.825" v="192" actId="20577"/>
          <ac:spMkLst>
            <pc:docMk/>
            <pc:sldMk cId="1267415441" sldId="256"/>
            <ac:spMk id="6" creationId="{35037A99-3E5C-CD9E-5B63-89F544679757}"/>
          </ac:spMkLst>
        </pc:spChg>
      </pc:sldChg>
      <pc:sldChg chg="del">
        <pc:chgData name="Calla Wiemer" userId="77eb88967580a5cd" providerId="LiveId" clId="{6D7E94A8-EBA5-44BE-8138-FCB8E0088B34}" dt="2024-02-17T04:39:32.007" v="0" actId="47"/>
        <pc:sldMkLst>
          <pc:docMk/>
          <pc:sldMk cId="1303917993" sldId="262"/>
        </pc:sldMkLst>
      </pc:sldChg>
      <pc:sldChg chg="del">
        <pc:chgData name="Calla Wiemer" userId="77eb88967580a5cd" providerId="LiveId" clId="{6D7E94A8-EBA5-44BE-8138-FCB8E0088B34}" dt="2024-02-17T04:39:32.678" v="1" actId="47"/>
        <pc:sldMkLst>
          <pc:docMk/>
          <pc:sldMk cId="2391469442" sldId="263"/>
        </pc:sldMkLst>
      </pc:sldChg>
      <pc:sldChg chg="del">
        <pc:chgData name="Calla Wiemer" userId="77eb88967580a5cd" providerId="LiveId" clId="{6D7E94A8-EBA5-44BE-8138-FCB8E0088B34}" dt="2024-02-17T04:39:33.227" v="2" actId="47"/>
        <pc:sldMkLst>
          <pc:docMk/>
          <pc:sldMk cId="3105830090" sldId="264"/>
        </pc:sldMkLst>
      </pc:sldChg>
      <pc:sldChg chg="del">
        <pc:chgData name="Calla Wiemer" userId="77eb88967580a5cd" providerId="LiveId" clId="{6D7E94A8-EBA5-44BE-8138-FCB8E0088B34}" dt="2024-02-17T04:39:33.709" v="3" actId="47"/>
        <pc:sldMkLst>
          <pc:docMk/>
          <pc:sldMk cId="1751758967" sldId="265"/>
        </pc:sldMkLst>
      </pc:sldChg>
      <pc:sldChg chg="delSp modSp del mod">
        <pc:chgData name="Calla Wiemer" userId="77eb88967580a5cd" providerId="LiveId" clId="{6D7E94A8-EBA5-44BE-8138-FCB8E0088B34}" dt="2024-02-19T05:59:18.638" v="240" actId="47"/>
        <pc:sldMkLst>
          <pc:docMk/>
          <pc:sldMk cId="2043448558" sldId="265"/>
        </pc:sldMkLst>
        <pc:spChg chg="mod">
          <ac:chgData name="Calla Wiemer" userId="77eb88967580a5cd" providerId="LiveId" clId="{6D7E94A8-EBA5-44BE-8138-FCB8E0088B34}" dt="2024-02-19T04:01:20.383" v="238" actId="20577"/>
          <ac:spMkLst>
            <pc:docMk/>
            <pc:sldMk cId="2043448558" sldId="265"/>
            <ac:spMk id="3" creationId="{88B17E7D-CDDC-4D4C-20FD-38014F62AF67}"/>
          </ac:spMkLst>
        </pc:spChg>
        <pc:picChg chg="del">
          <ac:chgData name="Calla Wiemer" userId="77eb88967580a5cd" providerId="LiveId" clId="{6D7E94A8-EBA5-44BE-8138-FCB8E0088B34}" dt="2024-02-19T05:09:33.779" v="239" actId="478"/>
          <ac:picMkLst>
            <pc:docMk/>
            <pc:sldMk cId="2043448558" sldId="265"/>
            <ac:picMk id="5" creationId="{21C611C3-373D-2FFE-183E-A63C1D11C755}"/>
          </ac:picMkLst>
        </pc:picChg>
      </pc:sldChg>
      <pc:sldChg chg="del">
        <pc:chgData name="Calla Wiemer" userId="77eb88967580a5cd" providerId="LiveId" clId="{6D7E94A8-EBA5-44BE-8138-FCB8E0088B34}" dt="2024-02-17T04:39:34.299" v="4" actId="47"/>
        <pc:sldMkLst>
          <pc:docMk/>
          <pc:sldMk cId="2347048756" sldId="266"/>
        </pc:sldMkLst>
      </pc:sldChg>
      <pc:sldChg chg="modSp mod">
        <pc:chgData name="Calla Wiemer" userId="77eb88967580a5cd" providerId="LiveId" clId="{6D7E94A8-EBA5-44BE-8138-FCB8E0088B34}" dt="2024-02-19T06:01:37.452" v="248" actId="1076"/>
        <pc:sldMkLst>
          <pc:docMk/>
          <pc:sldMk cId="2509989867" sldId="266"/>
        </pc:sldMkLst>
        <pc:picChg chg="mod">
          <ac:chgData name="Calla Wiemer" userId="77eb88967580a5cd" providerId="LiveId" clId="{6D7E94A8-EBA5-44BE-8138-FCB8E0088B34}" dt="2024-02-19T06:01:37.452" v="248" actId="1076"/>
          <ac:picMkLst>
            <pc:docMk/>
            <pc:sldMk cId="2509989867" sldId="266"/>
            <ac:picMk id="4" creationId="{B5515C60-3C36-FEF3-8F78-CDDA52BF51AA}"/>
          </ac:picMkLst>
        </pc:picChg>
      </pc:sldChg>
      <pc:sldChg chg="del">
        <pc:chgData name="Calla Wiemer" userId="77eb88967580a5cd" providerId="LiveId" clId="{6D7E94A8-EBA5-44BE-8138-FCB8E0088B34}" dt="2024-02-17T04:39:34.920" v="5" actId="47"/>
        <pc:sldMkLst>
          <pc:docMk/>
          <pc:sldMk cId="480439828" sldId="267"/>
        </pc:sldMkLst>
      </pc:sldChg>
      <pc:sldChg chg="modSp mod">
        <pc:chgData name="Calla Wiemer" userId="77eb88967580a5cd" providerId="LiveId" clId="{6D7E94A8-EBA5-44BE-8138-FCB8E0088B34}" dt="2024-02-19T06:14:58.301" v="252" actId="14100"/>
        <pc:sldMkLst>
          <pc:docMk/>
          <pc:sldMk cId="2633612784" sldId="267"/>
        </pc:sldMkLst>
        <pc:spChg chg="mod">
          <ac:chgData name="Calla Wiemer" userId="77eb88967580a5cd" providerId="LiveId" clId="{6D7E94A8-EBA5-44BE-8138-FCB8E0088B34}" dt="2024-02-19T06:14:58.301" v="252" actId="14100"/>
          <ac:spMkLst>
            <pc:docMk/>
            <pc:sldMk cId="2633612784" sldId="267"/>
            <ac:spMk id="5" creationId="{88F59529-A51F-98CC-55D0-2592396F5147}"/>
          </ac:spMkLst>
        </pc:spChg>
        <pc:picChg chg="mod">
          <ac:chgData name="Calla Wiemer" userId="77eb88967580a5cd" providerId="LiveId" clId="{6D7E94A8-EBA5-44BE-8138-FCB8E0088B34}" dt="2024-02-19T06:14:43.912" v="249" actId="1076"/>
          <ac:picMkLst>
            <pc:docMk/>
            <pc:sldMk cId="2633612784" sldId="267"/>
            <ac:picMk id="7" creationId="{647419AA-CE2C-5D1B-DD37-58CBFC306E1C}"/>
          </ac:picMkLst>
        </pc:picChg>
      </pc:sldChg>
      <pc:sldChg chg="del">
        <pc:chgData name="Calla Wiemer" userId="77eb88967580a5cd" providerId="LiveId" clId="{6D7E94A8-EBA5-44BE-8138-FCB8E0088B34}" dt="2024-02-17T04:39:35.470" v="6" actId="47"/>
        <pc:sldMkLst>
          <pc:docMk/>
          <pc:sldMk cId="1541432122" sldId="268"/>
        </pc:sldMkLst>
      </pc:sldChg>
      <pc:sldChg chg="del">
        <pc:chgData name="Calla Wiemer" userId="77eb88967580a5cd" providerId="LiveId" clId="{6D7E94A8-EBA5-44BE-8138-FCB8E0088B34}" dt="2024-02-17T04:39:36.518" v="7" actId="47"/>
        <pc:sldMkLst>
          <pc:docMk/>
          <pc:sldMk cId="1134156915" sldId="269"/>
        </pc:sldMkLst>
      </pc:sldChg>
      <pc:sldChg chg="del">
        <pc:chgData name="Calla Wiemer" userId="77eb88967580a5cd" providerId="LiveId" clId="{6D7E94A8-EBA5-44BE-8138-FCB8E0088B34}" dt="2024-02-17T04:42:05.307" v="64" actId="47"/>
        <pc:sldMkLst>
          <pc:docMk/>
          <pc:sldMk cId="1712441370" sldId="270"/>
        </pc:sldMkLst>
      </pc:sldChg>
      <pc:sldChg chg="modSp mod">
        <pc:chgData name="Calla Wiemer" userId="77eb88967580a5cd" providerId="LiveId" clId="{6D7E94A8-EBA5-44BE-8138-FCB8E0088B34}" dt="2024-02-17T04:42:43.691" v="77" actId="255"/>
        <pc:sldMkLst>
          <pc:docMk/>
          <pc:sldMk cId="3415331149" sldId="271"/>
        </pc:sldMkLst>
        <pc:spChg chg="mod">
          <ac:chgData name="Calla Wiemer" userId="77eb88967580a5cd" providerId="LiveId" clId="{6D7E94A8-EBA5-44BE-8138-FCB8E0088B34}" dt="2024-02-17T04:42:43.691" v="77" actId="255"/>
          <ac:spMkLst>
            <pc:docMk/>
            <pc:sldMk cId="3415331149" sldId="271"/>
            <ac:spMk id="3" creationId="{101FC670-31B8-DBC4-3934-1200D8068356}"/>
          </ac:spMkLst>
        </pc:spChg>
      </pc:sldChg>
      <pc:sldChg chg="addSp delSp modSp new mod">
        <pc:chgData name="Calla Wiemer" userId="77eb88967580a5cd" providerId="LiveId" clId="{6D7E94A8-EBA5-44BE-8138-FCB8E0088B34}" dt="2024-02-19T03:42:25.910" v="236" actId="255"/>
        <pc:sldMkLst>
          <pc:docMk/>
          <pc:sldMk cId="2472641080" sldId="272"/>
        </pc:sldMkLst>
        <pc:spChg chg="del">
          <ac:chgData name="Calla Wiemer" userId="77eb88967580a5cd" providerId="LiveId" clId="{6D7E94A8-EBA5-44BE-8138-FCB8E0088B34}" dt="2024-02-17T04:44:51.619" v="100" actId="478"/>
          <ac:spMkLst>
            <pc:docMk/>
            <pc:sldMk cId="2472641080" sldId="272"/>
            <ac:spMk id="2" creationId="{2711BCA0-F34B-F04B-6666-2ACED2CB8996}"/>
          </ac:spMkLst>
        </pc:spChg>
        <pc:spChg chg="mod">
          <ac:chgData name="Calla Wiemer" userId="77eb88967580a5cd" providerId="LiveId" clId="{6D7E94A8-EBA5-44BE-8138-FCB8E0088B34}" dt="2024-02-17T04:44:22.034" v="99" actId="20577"/>
          <ac:spMkLst>
            <pc:docMk/>
            <pc:sldMk cId="2472641080" sldId="272"/>
            <ac:spMk id="3" creationId="{4B333EB5-37F4-995E-2865-4AB1D49E4EFA}"/>
          </ac:spMkLst>
        </pc:spChg>
        <pc:spChg chg="add mod">
          <ac:chgData name="Calla Wiemer" userId="77eb88967580a5cd" providerId="LiveId" clId="{6D7E94A8-EBA5-44BE-8138-FCB8E0088B34}" dt="2024-02-19T03:42:25.910" v="236" actId="255"/>
          <ac:spMkLst>
            <pc:docMk/>
            <pc:sldMk cId="2472641080" sldId="272"/>
            <ac:spMk id="4" creationId="{D61C8875-EE43-B141-F37F-0CBC5446BAF4}"/>
          </ac:spMkLst>
        </pc:spChg>
      </pc:sldChg>
      <pc:sldChg chg="del">
        <pc:chgData name="Calla Wiemer" userId="77eb88967580a5cd" providerId="LiveId" clId="{6D7E94A8-EBA5-44BE-8138-FCB8E0088B34}" dt="2024-02-17T04:39:43.794" v="8" actId="47"/>
        <pc:sldMkLst>
          <pc:docMk/>
          <pc:sldMk cId="2646246434" sldId="272"/>
        </pc:sldMkLst>
      </pc:sldChg>
      <pc:sldChg chg="addSp delSp modSp new mod">
        <pc:chgData name="Calla Wiemer" userId="77eb88967580a5cd" providerId="LiveId" clId="{6D7E94A8-EBA5-44BE-8138-FCB8E0088B34}" dt="2024-02-19T06:00:44.464" v="245" actId="120"/>
        <pc:sldMkLst>
          <pc:docMk/>
          <pc:sldMk cId="933070174" sldId="273"/>
        </pc:sldMkLst>
        <pc:spChg chg="del">
          <ac:chgData name="Calla Wiemer" userId="77eb88967580a5cd" providerId="LiveId" clId="{6D7E94A8-EBA5-44BE-8138-FCB8E0088B34}" dt="2024-02-17T04:55:15.064" v="134" actId="478"/>
          <ac:spMkLst>
            <pc:docMk/>
            <pc:sldMk cId="933070174" sldId="273"/>
            <ac:spMk id="2" creationId="{7CA14F34-D64D-745C-52D8-CACD64727D8A}"/>
          </ac:spMkLst>
        </pc:spChg>
        <pc:spChg chg="mod">
          <ac:chgData name="Calla Wiemer" userId="77eb88967580a5cd" providerId="LiveId" clId="{6D7E94A8-EBA5-44BE-8138-FCB8E0088B34}" dt="2024-02-17T04:55:09.312" v="133" actId="20577"/>
          <ac:spMkLst>
            <pc:docMk/>
            <pc:sldMk cId="933070174" sldId="273"/>
            <ac:spMk id="3" creationId="{3D17AFFF-B8DB-6393-DE66-E1A6D96D202F}"/>
          </ac:spMkLst>
        </pc:spChg>
        <pc:spChg chg="add mod">
          <ac:chgData name="Calla Wiemer" userId="77eb88967580a5cd" providerId="LiveId" clId="{6D7E94A8-EBA5-44BE-8138-FCB8E0088B34}" dt="2024-02-19T06:00:44.464" v="245" actId="120"/>
          <ac:spMkLst>
            <pc:docMk/>
            <pc:sldMk cId="933070174" sldId="273"/>
            <ac:spMk id="4" creationId="{D55E2A40-529B-B34F-AC79-B45BB8985B14}"/>
          </ac:spMkLst>
        </pc:spChg>
      </pc:sldChg>
      <pc:sldChg chg="addSp delSp modSp new mod">
        <pc:chgData name="Calla Wiemer" userId="77eb88967580a5cd" providerId="LiveId" clId="{6D7E94A8-EBA5-44BE-8138-FCB8E0088B34}" dt="2024-02-19T06:34:36.360" v="570" actId="948"/>
        <pc:sldMkLst>
          <pc:docMk/>
          <pc:sldMk cId="2863742320" sldId="274"/>
        </pc:sldMkLst>
        <pc:spChg chg="del">
          <ac:chgData name="Calla Wiemer" userId="77eb88967580a5cd" providerId="LiveId" clId="{6D7E94A8-EBA5-44BE-8138-FCB8E0088B34}" dt="2024-02-17T04:59:47.873" v="186" actId="478"/>
          <ac:spMkLst>
            <pc:docMk/>
            <pc:sldMk cId="2863742320" sldId="274"/>
            <ac:spMk id="2" creationId="{3EB511FF-B451-4DA9-496A-C3CA6A5E3505}"/>
          </ac:spMkLst>
        </pc:spChg>
        <pc:spChg chg="add mod">
          <ac:chgData name="Calla Wiemer" userId="77eb88967580a5cd" providerId="LiveId" clId="{6D7E94A8-EBA5-44BE-8138-FCB8E0088B34}" dt="2024-02-19T06:34:02.675" v="569" actId="1076"/>
          <ac:spMkLst>
            <pc:docMk/>
            <pc:sldMk cId="2863742320" sldId="274"/>
            <ac:spMk id="2" creationId="{43027D81-4B0F-42D8-95CE-CD0162587CF9}"/>
          </ac:spMkLst>
        </pc:spChg>
        <pc:spChg chg="mod">
          <ac:chgData name="Calla Wiemer" userId="77eb88967580a5cd" providerId="LiveId" clId="{6D7E94A8-EBA5-44BE-8138-FCB8E0088B34}" dt="2024-02-17T04:59:43.663" v="185" actId="20577"/>
          <ac:spMkLst>
            <pc:docMk/>
            <pc:sldMk cId="2863742320" sldId="274"/>
            <ac:spMk id="3" creationId="{970C163F-D1CA-A41A-759D-3493E7E170E8}"/>
          </ac:spMkLst>
        </pc:spChg>
        <pc:spChg chg="add mod">
          <ac:chgData name="Calla Wiemer" userId="77eb88967580a5cd" providerId="LiveId" clId="{6D7E94A8-EBA5-44BE-8138-FCB8E0088B34}" dt="2024-02-19T06:34:36.360" v="570" actId="948"/>
          <ac:spMkLst>
            <pc:docMk/>
            <pc:sldMk cId="2863742320" sldId="274"/>
            <ac:spMk id="4" creationId="{FA4DF200-BF27-47E4-5217-A15CDAB5FE4E}"/>
          </ac:spMkLst>
        </pc:spChg>
        <pc:spChg chg="add mod">
          <ac:chgData name="Calla Wiemer" userId="77eb88967580a5cd" providerId="LiveId" clId="{6D7E94A8-EBA5-44BE-8138-FCB8E0088B34}" dt="2024-02-19T06:33:46.341" v="567" actId="1076"/>
          <ac:spMkLst>
            <pc:docMk/>
            <pc:sldMk cId="2863742320" sldId="274"/>
            <ac:spMk id="6" creationId="{CF38AA30-9E2A-14AE-4902-2DCF876B97EC}"/>
          </ac:spMkLst>
        </pc:spChg>
        <pc:picChg chg="add mod">
          <ac:chgData name="Calla Wiemer" userId="77eb88967580a5cd" providerId="LiveId" clId="{6D7E94A8-EBA5-44BE-8138-FCB8E0088B34}" dt="2024-02-19T06:33:57.732" v="568" actId="14100"/>
          <ac:picMkLst>
            <pc:docMk/>
            <pc:sldMk cId="2863742320" sldId="274"/>
            <ac:picMk id="5" creationId="{FF3556C6-5B7E-B007-7AEA-6C8A01546B24}"/>
          </ac:picMkLst>
        </pc:picChg>
      </pc:sldChg>
      <pc:sldChg chg="new del">
        <pc:chgData name="Calla Wiemer" userId="77eb88967580a5cd" providerId="LiveId" clId="{6D7E94A8-EBA5-44BE-8138-FCB8E0088B34}" dt="2024-02-17T04:58:38.778" v="138" actId="47"/>
        <pc:sldMkLst>
          <pc:docMk/>
          <pc:sldMk cId="3192440798" sldId="274"/>
        </pc:sldMkLst>
      </pc:sldChg>
      <pc:sldChg chg="modSp mod">
        <pc:chgData name="Calla Wiemer" userId="77eb88967580a5cd" providerId="LiveId" clId="{6D7E94A8-EBA5-44BE-8138-FCB8E0088B34}" dt="2024-02-19T03:40:03.723" v="228" actId="20577"/>
        <pc:sldMkLst>
          <pc:docMk/>
          <pc:sldMk cId="2646246434" sldId="275"/>
        </pc:sldMkLst>
        <pc:spChg chg="mod">
          <ac:chgData name="Calla Wiemer" userId="77eb88967580a5cd" providerId="LiveId" clId="{6D7E94A8-EBA5-44BE-8138-FCB8E0088B34}" dt="2024-02-19T03:40:03.723" v="228" actId="20577"/>
          <ac:spMkLst>
            <pc:docMk/>
            <pc:sldMk cId="2646246434" sldId="275"/>
            <ac:spMk id="4" creationId="{B3AF29AD-B2E6-5920-925A-54F4A40F6DD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C4816-73EF-4B4F-AD79-88976FF9CE99}" type="datetimeFigureOut">
              <a:rPr lang="en-PH" smtClean="0"/>
              <a:t>19/02/2024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D8AB4-F486-4DFB-B719-63D52A3EF68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7906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IMF Annual Report on Exchange Arrangements and Exchange Restrictions 2022</a:t>
            </a:r>
          </a:p>
          <a:p>
            <a:r>
              <a:rPr lang="en-PH"/>
              <a:t>https://www.imf.org/en/Publications/Search?#sort=relevancy&amp;f:series=[ANNREPEAER]&amp;DateTo=12%2F31%2F2023&amp;DateFrom=1%2F1%2F2023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D8AB4-F486-4DFB-B719-63D52A3EF683}" type="slidenum">
              <a:rPr lang="en-PH" smtClean="0"/>
              <a:t>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72042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CF372-EE0F-E963-4C58-B9F5B86D0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256" y="1150212"/>
            <a:ext cx="8516983" cy="193262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E563D-2627-A719-482F-945F0A160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2" y="177874"/>
            <a:ext cx="10515600" cy="477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6977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CF372-EE0F-E963-4C58-B9F5B86D0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932" y="2247492"/>
            <a:ext cx="8516983" cy="193262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E563D-2627-A719-482F-945F0A160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2" y="177874"/>
            <a:ext cx="5275217" cy="14549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5593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6B2447-E9F7-95FE-F300-1A0B321191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32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B2ABB1-E9C4-3021-2543-0CC5E023F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9" b="23024"/>
          <a:stretch/>
        </p:blipFill>
        <p:spPr>
          <a:xfrm>
            <a:off x="0" y="6376160"/>
            <a:ext cx="12192000" cy="477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54073B-445F-2D8C-0A95-62D933DB859C}"/>
              </a:ext>
            </a:extLst>
          </p:cNvPr>
          <p:cNvSpPr txBox="1"/>
          <p:nvPr userDrawn="1"/>
        </p:nvSpPr>
        <p:spPr>
          <a:xfrm>
            <a:off x="10419399" y="6364869"/>
            <a:ext cx="17726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38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Macroeconomics</a:t>
            </a:r>
          </a:p>
          <a:p>
            <a:pPr algn="ctr"/>
            <a:r>
              <a:rPr lang="en-GB" sz="105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Emerging East Asia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0FD94C-C7CF-1101-16BC-6EF02DFEA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2" y="177874"/>
            <a:ext cx="10515600" cy="477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237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8A5911-F1C7-4620-C8D4-D0FD1DB411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06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B2ABB1-E9C4-3021-2543-0CC5E023F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9" b="23024"/>
          <a:stretch/>
        </p:blipFill>
        <p:spPr>
          <a:xfrm>
            <a:off x="0" y="6376160"/>
            <a:ext cx="12192000" cy="477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54073B-445F-2D8C-0A95-62D933DB859C}"/>
              </a:ext>
            </a:extLst>
          </p:cNvPr>
          <p:cNvSpPr txBox="1"/>
          <p:nvPr userDrawn="1"/>
        </p:nvSpPr>
        <p:spPr>
          <a:xfrm>
            <a:off x="10419399" y="6364869"/>
            <a:ext cx="17726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38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Macroeconomics</a:t>
            </a:r>
          </a:p>
          <a:p>
            <a:pPr algn="ctr"/>
            <a:r>
              <a:rPr lang="en-GB" sz="105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Emerging East Asia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0FD94C-C7CF-1101-16BC-6EF02DFEA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2" y="177874"/>
            <a:ext cx="5288279" cy="1350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5870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camppd.com/2019/01/26/against-the-wind-by-meredith-johnson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, cloudy, clouds&#10;&#10;Description automatically generated">
            <a:extLst>
              <a:ext uri="{FF2B5EF4-FFF2-40B4-BE49-F238E27FC236}">
                <a16:creationId xmlns:a16="http://schemas.microsoft.com/office/drawing/2014/main" id="{37B81EB7-D89C-AF36-B01D-8BE24E68C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" y="-185588"/>
            <a:ext cx="12191320" cy="70435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037A99-3E5C-CD9E-5B63-89F544679757}"/>
              </a:ext>
            </a:extLst>
          </p:cNvPr>
          <p:cNvSpPr txBox="1"/>
          <p:nvPr/>
        </p:nvSpPr>
        <p:spPr>
          <a:xfrm>
            <a:off x="2036540" y="185588"/>
            <a:ext cx="81189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200" b="1">
                <a:solidFill>
                  <a:srgbClr val="F38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Ateneo de Manila University</a:t>
            </a:r>
          </a:p>
          <a:p>
            <a:pPr algn="ctr">
              <a:spcBef>
                <a:spcPts val="600"/>
              </a:spcBef>
            </a:pPr>
            <a:r>
              <a:rPr lang="en-PH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Intermediate Macroeconomic Theory</a:t>
            </a:r>
          </a:p>
          <a:p>
            <a:pPr algn="ctr">
              <a:spcBef>
                <a:spcPts val="600"/>
              </a:spcBef>
            </a:pPr>
            <a:r>
              <a:rPr lang="en-PH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2024.02.22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813A9-D1CD-52C8-D0B9-9B6DF85520C0}"/>
              </a:ext>
            </a:extLst>
          </p:cNvPr>
          <p:cNvSpPr txBox="1"/>
          <p:nvPr/>
        </p:nvSpPr>
        <p:spPr>
          <a:xfrm>
            <a:off x="3667222" y="6272302"/>
            <a:ext cx="4857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solidFill>
                  <a:srgbClr val="F38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CALLA WIEMER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44647-6B5E-9887-2DDE-E2F0A63014C9}"/>
              </a:ext>
            </a:extLst>
          </p:cNvPr>
          <p:cNvSpPr txBox="1"/>
          <p:nvPr/>
        </p:nvSpPr>
        <p:spPr>
          <a:xfrm>
            <a:off x="3555911" y="2151727"/>
            <a:ext cx="508017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PH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Effective Exchange Rates</a:t>
            </a: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PH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Exchange Rate Regimes</a:t>
            </a: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PH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Balance of Payments Adjustment</a:t>
            </a: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PH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Lean against the Wind</a:t>
            </a: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PH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925" indent="-288925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PH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415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1FC670-31B8-DBC4-3934-1200D8068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1" y="177874"/>
            <a:ext cx="11752331" cy="477055"/>
          </a:xfrm>
        </p:spPr>
        <p:txBody>
          <a:bodyPr/>
          <a:lstStyle/>
          <a:p>
            <a:r>
              <a:rPr lang="en-US" sz="2400"/>
              <a:t>Chart 8.3  </a:t>
            </a:r>
            <a:br>
              <a:rPr lang="en-US"/>
            </a:br>
            <a:r>
              <a:rPr lang="en-US"/>
              <a:t>Exchange Rate Indexes &amp; Reserves, Indonesia, 2008-2023</a:t>
            </a:r>
            <a:endParaRPr lang="en-P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B6651B-7576-3A29-0010-ED7DFCC28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18" y="796413"/>
            <a:ext cx="8207963" cy="588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31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0C163F-D1CA-A41A-759D-3493E7E17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Managing External Shocks:  A Middle Course</a:t>
            </a:r>
            <a:endParaRPr lang="en-PH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FA4DF200-BF27-47E4-5217-A15CDAB5FE4E}"/>
              </a:ext>
            </a:extLst>
          </p:cNvPr>
          <p:cNvSpPr txBox="1">
            <a:spLocks/>
          </p:cNvSpPr>
          <p:nvPr/>
        </p:nvSpPr>
        <p:spPr>
          <a:xfrm>
            <a:off x="285941" y="1047148"/>
            <a:ext cx="10515600" cy="47637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2000"/>
              <a:t>For a small open economy with modest financial markets …</a:t>
            </a:r>
          </a:p>
          <a:p>
            <a:pPr>
              <a:spcBef>
                <a:spcPts val="1800"/>
              </a:spcBef>
            </a:pPr>
            <a:r>
              <a:rPr lang="en-US" sz="2000"/>
              <a:t>Polar exchange rate regimes have disadvantages.</a:t>
            </a:r>
          </a:p>
          <a:p>
            <a:pPr lvl="1"/>
            <a:r>
              <a:rPr lang="en-US" sz="2000"/>
              <a:t>free floating:  exchange rate volatility disrupts planning/commitment</a:t>
            </a:r>
          </a:p>
          <a:p>
            <a:pPr lvl="1"/>
            <a:r>
              <a:rPr lang="en-US" sz="2000"/>
              <a:t>hard peg:  central bank intervention disrupts domestic money and credit</a:t>
            </a:r>
          </a:p>
          <a:p>
            <a:pPr>
              <a:spcBef>
                <a:spcPts val="2400"/>
              </a:spcBef>
            </a:pPr>
            <a:r>
              <a:rPr lang="en-US" sz="2000"/>
              <a:t>Take a middle course:  buffer external shocks w/ judicious forex market intervention</a:t>
            </a:r>
          </a:p>
          <a:p>
            <a:pPr lvl="1">
              <a:spcBef>
                <a:spcPts val="1200"/>
              </a:spcBef>
            </a:pPr>
            <a:r>
              <a:rPr lang="en-US" sz="2000"/>
              <a:t>conditional on maintaining adequate forex reserves</a:t>
            </a:r>
          </a:p>
          <a:p>
            <a:pPr lvl="1">
              <a:spcBef>
                <a:spcPts val="1200"/>
              </a:spcBef>
            </a:pPr>
            <a:r>
              <a:rPr lang="en-US" sz="2000"/>
              <a:t>currency appreciation (BoP credit) shock:  central bank buys forex</a:t>
            </a:r>
          </a:p>
          <a:p>
            <a:pPr lvl="2"/>
            <a:r>
              <a:rPr lang="en-US" sz="1800"/>
              <a:t>foreign capital inflows</a:t>
            </a:r>
          </a:p>
          <a:p>
            <a:pPr lvl="2"/>
            <a:r>
              <a:rPr lang="en-US" sz="1800"/>
              <a:t>price increases for exports / decreases for imports</a:t>
            </a:r>
          </a:p>
          <a:p>
            <a:pPr lvl="1">
              <a:spcBef>
                <a:spcPts val="1200"/>
              </a:spcBef>
            </a:pPr>
            <a:r>
              <a:rPr lang="en-US" sz="2000"/>
              <a:t>currency depreciation (BoP debit) shock:  central bank sells forex</a:t>
            </a:r>
          </a:p>
          <a:p>
            <a:pPr lvl="2"/>
            <a:r>
              <a:rPr lang="en-US" sz="1800"/>
              <a:t>foreign capital outflows</a:t>
            </a:r>
          </a:p>
          <a:p>
            <a:pPr lvl="2"/>
            <a:r>
              <a:rPr lang="en-US" sz="1800"/>
              <a:t>price increases for imports / decreases for exports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027D81-4B0F-42D8-95CE-CD0162587CF9}"/>
              </a:ext>
            </a:extLst>
          </p:cNvPr>
          <p:cNvSpPr txBox="1"/>
          <p:nvPr/>
        </p:nvSpPr>
        <p:spPr>
          <a:xfrm>
            <a:off x="8703426" y="3679227"/>
            <a:ext cx="309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" indent="0" algn="ctr">
              <a:buFont typeface="Arial" panose="020B0604020202020204" pitchFamily="34" charset="0"/>
              <a:buNone/>
            </a:pPr>
            <a:r>
              <a:rPr lang="en-US" sz="2400">
                <a:solidFill>
                  <a:srgbClr val="FF0000"/>
                </a:solidFill>
              </a:rPr>
              <a:t>Lean against the wind.</a:t>
            </a:r>
            <a:endParaRPr lang="en-PH" sz="240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556C6-5B7E-B007-7AEA-6C8A01546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360" y="4140892"/>
            <a:ext cx="3310699" cy="20823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38AA30-9E2A-14AE-4902-2DCF876B97EC}"/>
              </a:ext>
            </a:extLst>
          </p:cNvPr>
          <p:cNvSpPr txBox="1"/>
          <p:nvPr/>
        </p:nvSpPr>
        <p:spPr>
          <a:xfrm>
            <a:off x="11305254" y="6155964"/>
            <a:ext cx="600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hlinkClick r:id="rId3"/>
              </a:rPr>
              <a:t>source</a:t>
            </a:r>
            <a:endParaRPr lang="en-PH" sz="1200"/>
          </a:p>
        </p:txBody>
      </p:sp>
    </p:spTree>
    <p:extLst>
      <p:ext uri="{BB962C8B-B14F-4D97-AF65-F5344CB8AC3E}">
        <p14:creationId xmlns:p14="http://schemas.microsoft.com/office/powerpoint/2010/main" val="2863742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AF06EC-8EDE-0468-DD29-9ACA4478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Effective Exchange Rates</a:t>
            </a:r>
            <a:endParaRPr lang="en-PH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011867-1AC1-705C-0C17-6AE2C094D900}"/>
              </a:ext>
            </a:extLst>
          </p:cNvPr>
          <p:cNvSpPr txBox="1">
            <a:spLocks/>
          </p:cNvSpPr>
          <p:nvPr/>
        </p:nvSpPr>
        <p:spPr>
          <a:xfrm>
            <a:off x="1322148" y="1075166"/>
            <a:ext cx="10276294" cy="50368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en-PH" sz="2000"/>
              <a:t>Bilateral exchange rate is between two currencies, say USD/IDR</a:t>
            </a:r>
          </a:p>
          <a:p>
            <a:pPr>
              <a:spcBef>
                <a:spcPts val="2400"/>
              </a:spcBef>
            </a:pPr>
            <a:r>
              <a:rPr lang="en-PH" sz="2000"/>
              <a:t>EERs measure movement over time of one currency relative to a basket of currencies</a:t>
            </a:r>
          </a:p>
          <a:p>
            <a:pPr marL="114300" indent="227013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PH" sz="1600"/>
              <a:t>(expressed as indexes relative to a base year value of 100)</a:t>
            </a:r>
          </a:p>
          <a:p>
            <a:pPr>
              <a:spcBef>
                <a:spcPts val="2400"/>
              </a:spcBef>
            </a:pPr>
            <a:r>
              <a:rPr lang="en-PH" sz="2000"/>
              <a:t>Nominal vs real</a:t>
            </a:r>
          </a:p>
          <a:p>
            <a:pPr lvl="1">
              <a:spcBef>
                <a:spcPts val="600"/>
              </a:spcBef>
            </a:pPr>
            <a:r>
              <a:rPr lang="en-PH" sz="1800"/>
              <a:t>nominal effective exchange rate (NEER) is in current year prices</a:t>
            </a:r>
          </a:p>
          <a:p>
            <a:pPr lvl="1">
              <a:spcBef>
                <a:spcPts val="600"/>
              </a:spcBef>
            </a:pPr>
            <a:r>
              <a:rPr lang="en-PH" sz="1800"/>
              <a:t>real effective exchange (REER) rate is in prices of a base year</a:t>
            </a:r>
          </a:p>
          <a:p>
            <a:pPr>
              <a:spcBef>
                <a:spcPts val="2400"/>
              </a:spcBef>
            </a:pPr>
            <a:r>
              <a:rPr lang="en-PH" sz="2000"/>
              <a:t>Consider a peg to the US dollar of the rupiah</a:t>
            </a:r>
          </a:p>
          <a:p>
            <a:pPr lvl="1">
              <a:spcBef>
                <a:spcPts val="600"/>
              </a:spcBef>
            </a:pPr>
            <a:r>
              <a:rPr lang="en-PH" sz="1800"/>
              <a:t>dollar nominal appreciation relative to other currencies  </a:t>
            </a:r>
            <a:r>
              <a:rPr lang="en-PH" sz="1800">
                <a:sym typeface="Symbol"/>
              </a:rPr>
              <a:t>  rupiah NEER appreciation</a:t>
            </a:r>
          </a:p>
          <a:p>
            <a:pPr lvl="1">
              <a:spcBef>
                <a:spcPts val="600"/>
              </a:spcBef>
            </a:pPr>
            <a:r>
              <a:rPr lang="en-PH" sz="1800">
                <a:sym typeface="Symbol"/>
              </a:rPr>
              <a:t>inflation in Indonesia &gt; elsewhere    rupiah REER appreciation</a:t>
            </a:r>
            <a:endParaRPr lang="en-PH" sz="1800"/>
          </a:p>
          <a:p>
            <a:pPr lvl="1"/>
            <a:endParaRPr lang="en-PH" sz="2000"/>
          </a:p>
        </p:txBody>
      </p:sp>
    </p:spTree>
    <p:extLst>
      <p:ext uri="{BB962C8B-B14F-4D97-AF65-F5344CB8AC3E}">
        <p14:creationId xmlns:p14="http://schemas.microsoft.com/office/powerpoint/2010/main" val="1134156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FDFDD1-F99B-7733-310C-BE1A1D80F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Indonesia’s Exchange Rate, 1997-2007</a:t>
            </a:r>
            <a:endParaRPr lang="en-P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433250-41BD-D211-7D3E-B8F98A837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697" y="1058780"/>
            <a:ext cx="9542605" cy="499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41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1BB84F-0689-7DA0-A89A-713CDD943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Exchange Rate Determination</a:t>
            </a:r>
            <a:endParaRPr lang="en-P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3AF29AD-B2E6-5920-925A-54F4A40F6D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01932" y="980728"/>
                <a:ext cx="9372600" cy="539600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/>
                  <a:t>Market forces</a:t>
                </a:r>
              </a:p>
              <a:p>
                <a:pPr lvl="1"/>
                <a:r>
                  <a:rPr lang="en-US" sz="1800"/>
                  <a:t>Purchasing power parity </a:t>
                </a:r>
              </a:p>
              <a:p>
                <a:pPr lvl="2"/>
                <a:r>
                  <a:rPr lang="en-US" sz="1800"/>
                  <a:t>trade account in the balance of payments</a:t>
                </a:r>
              </a:p>
              <a:p>
                <a:pPr lvl="2"/>
                <a:r>
                  <a:rPr lang="en-US" sz="1800"/>
                  <a:t>arbitrage  </a:t>
                </a:r>
                <a:r>
                  <a:rPr lang="en-US" sz="1800">
                    <a:sym typeface="Symbol"/>
                  </a:rPr>
                  <a:t>  </a:t>
                </a:r>
                <a:r>
                  <a:rPr lang="en-US" sz="1800"/>
                  <a:t>“Law of One Price”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PH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𝐼𝐷𝑅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𝑈𝑆𝐷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PH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PH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𝐼𝐷𝑅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PH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𝑈𝑆𝐷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/>
                  <a:t>	where </a:t>
                </a:r>
                <a:r>
                  <a:rPr lang="en-US" sz="18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sz="1800" i="1" baseline="-25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1800">
                    <a:latin typeface="+mj-lt"/>
                  </a:rPr>
                  <a:t>  </a:t>
                </a:r>
                <a:r>
                  <a:rPr lang="en-US" sz="1800"/>
                  <a:t>is the price of a basket of traded goods in currency </a:t>
                </a:r>
                <a:r>
                  <a:rPr lang="en-US" sz="18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endParaRPr lang="en-US" sz="18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spcBef>
                    <a:spcPts val="1800"/>
                  </a:spcBef>
                </a:pPr>
                <a:r>
                  <a:rPr lang="en-US" sz="1800"/>
                  <a:t>Interest parity</a:t>
                </a:r>
              </a:p>
              <a:p>
                <a:pPr lvl="2"/>
                <a:r>
                  <a:rPr lang="en-US" sz="1800"/>
                  <a:t>financial account in the BoP</a:t>
                </a:r>
              </a:p>
              <a:p>
                <a:pPr lvl="2"/>
                <a:r>
                  <a:rPr lang="en-US" sz="1800"/>
                  <a:t>interest arbitrage  </a:t>
                </a:r>
                <a:r>
                  <a:rPr lang="en-US" sz="1800">
                    <a:sym typeface="Symbol"/>
                  </a:rPr>
                  <a:t>  expected real rates of return equalize </a:t>
                </a:r>
              </a:p>
              <a:p>
                <a:pPr marL="228600" lvl="2" indent="0">
                  <a:spcBef>
                    <a:spcPts val="1200"/>
                  </a:spcBef>
                  <a:buNone/>
                </a:pPr>
                <a:r>
                  <a:rPr lang="en-US" sz="1800">
                    <a:sym typeface="Symbol"/>
                  </a:rPr>
                  <a:t>where equilibration is an ongoing process</a:t>
                </a:r>
                <a:endParaRPr lang="en-US" sz="1800"/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000"/>
                  <a:t>Central bank intervention</a:t>
                </a:r>
              </a:p>
              <a:p>
                <a:pPr lvl="1">
                  <a:spcBef>
                    <a:spcPts val="384"/>
                  </a:spcBef>
                </a:pPr>
                <a:r>
                  <a:rPr lang="en-US" sz="1800"/>
                  <a:t>according to exchange rate regime (arrangement)</a:t>
                </a:r>
              </a:p>
              <a:p>
                <a:pPr lvl="2">
                  <a:spcBef>
                    <a:spcPts val="384"/>
                  </a:spcBef>
                </a:pPr>
                <a:r>
                  <a:rPr lang="en-US" sz="1800"/>
                  <a:t>floating rate</a:t>
                </a:r>
              </a:p>
              <a:p>
                <a:pPr lvl="2">
                  <a:spcBef>
                    <a:spcPts val="384"/>
                  </a:spcBef>
                </a:pPr>
                <a:r>
                  <a:rPr lang="en-US" sz="1800"/>
                  <a:t>fixed rate</a:t>
                </a:r>
              </a:p>
              <a:p>
                <a:pPr lvl="2">
                  <a:spcBef>
                    <a:spcPts val="384"/>
                  </a:spcBef>
                </a:pPr>
                <a:r>
                  <a:rPr lang="en-US" sz="1800"/>
                  <a:t>in between … circumstance / judgment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3AF29AD-B2E6-5920-925A-54F4A40F6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32" y="980728"/>
                <a:ext cx="9372600" cy="5396009"/>
              </a:xfrm>
              <a:prstGeom prst="rect">
                <a:avLst/>
              </a:prstGeom>
              <a:blipFill>
                <a:blip r:embed="rId2"/>
                <a:stretch>
                  <a:fillRect l="-716" t="-1243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6246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333EB5-37F4-995E-2865-4AB1D49E4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Exchange Rate Regimes</a:t>
            </a:r>
            <a:endParaRPr lang="en-P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1C8875-EE43-B141-F37F-0CBC5446BAF4}"/>
              </a:ext>
            </a:extLst>
          </p:cNvPr>
          <p:cNvSpPr txBox="1">
            <a:spLocks noChangeArrowheads="1"/>
          </p:cNvSpPr>
          <p:nvPr/>
        </p:nvSpPr>
        <p:spPr>
          <a:xfrm>
            <a:off x="1037236" y="812377"/>
            <a:ext cx="9757611" cy="57354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/>
              <a:t>Fixed</a:t>
            </a:r>
          </a:p>
          <a:p>
            <a:pPr lvl="1">
              <a:spcBef>
                <a:spcPts val="600"/>
              </a:spcBef>
            </a:pPr>
            <a:r>
              <a:rPr lang="en-US" altLang="en-US" sz="2000"/>
              <a:t>advantages</a:t>
            </a:r>
          </a:p>
          <a:p>
            <a:pPr lvl="2">
              <a:spcBef>
                <a:spcPts val="0"/>
              </a:spcBef>
            </a:pPr>
            <a:r>
              <a:rPr lang="en-US" altLang="en-US" sz="1800"/>
              <a:t>stable business climate; minimizes exchange rate risk</a:t>
            </a:r>
          </a:p>
          <a:p>
            <a:pPr lvl="2">
              <a:spcBef>
                <a:spcPts val="0"/>
              </a:spcBef>
            </a:pPr>
            <a:r>
              <a:rPr lang="en-US" altLang="en-US" sz="1800"/>
              <a:t>anchors monetary policy; imposes macroeconomic discipline</a:t>
            </a:r>
          </a:p>
          <a:p>
            <a:pPr lvl="2">
              <a:spcBef>
                <a:spcPts val="0"/>
              </a:spcBef>
            </a:pPr>
            <a:r>
              <a:rPr lang="en-US" altLang="en-US" sz="1800"/>
              <a:t>can be used to stockpile official reserves</a:t>
            </a:r>
          </a:p>
          <a:p>
            <a:pPr lvl="1">
              <a:spcBef>
                <a:spcPts val="600"/>
              </a:spcBef>
            </a:pPr>
            <a:r>
              <a:rPr lang="en-US" altLang="en-US" sz="2000"/>
              <a:t>disadvantages</a:t>
            </a:r>
          </a:p>
          <a:p>
            <a:pPr lvl="2">
              <a:spcBef>
                <a:spcPts val="0"/>
              </a:spcBef>
            </a:pPr>
            <a:r>
              <a:rPr lang="en-US" altLang="en-US" sz="1800"/>
              <a:t>misalignment leads to payments imbalances and speculative attacks</a:t>
            </a:r>
          </a:p>
          <a:p>
            <a:pPr lvl="2">
              <a:spcBef>
                <a:spcPts val="0"/>
              </a:spcBef>
            </a:pPr>
            <a:r>
              <a:rPr lang="en-US" altLang="en-US" sz="1800"/>
              <a:t>must subordinate monetary policy and/or control capital flows</a:t>
            </a:r>
          </a:p>
          <a:p>
            <a:pPr lvl="2">
              <a:spcBef>
                <a:spcPts val="0"/>
              </a:spcBef>
            </a:pPr>
            <a:r>
              <a:rPr lang="en-US" altLang="en-US" sz="1800"/>
              <a:t>provokes ire of the US</a:t>
            </a:r>
          </a:p>
          <a:p>
            <a:pPr>
              <a:spcBef>
                <a:spcPts val="1800"/>
              </a:spcBef>
            </a:pPr>
            <a:r>
              <a:rPr lang="en-US" altLang="en-US" sz="2000"/>
              <a:t>Floating</a:t>
            </a:r>
          </a:p>
          <a:p>
            <a:pPr lvl="1">
              <a:spcBef>
                <a:spcPts val="600"/>
              </a:spcBef>
            </a:pPr>
            <a:r>
              <a:rPr lang="en-US" altLang="en-US" sz="2000"/>
              <a:t>advantages</a:t>
            </a:r>
          </a:p>
          <a:p>
            <a:pPr lvl="2">
              <a:spcBef>
                <a:spcPts val="0"/>
              </a:spcBef>
            </a:pPr>
            <a:r>
              <a:rPr lang="en-US" altLang="en-US" sz="1800"/>
              <a:t>quick response to shocks (terms of trade; $/yen/euro rates)</a:t>
            </a:r>
          </a:p>
          <a:p>
            <a:pPr lvl="2">
              <a:spcBef>
                <a:spcPts val="0"/>
              </a:spcBef>
            </a:pPr>
            <a:r>
              <a:rPr lang="en-US" altLang="en-US" sz="1800"/>
              <a:t>monetary policy independence</a:t>
            </a:r>
          </a:p>
          <a:p>
            <a:pPr lvl="1">
              <a:spcBef>
                <a:spcPts val="600"/>
              </a:spcBef>
            </a:pPr>
            <a:r>
              <a:rPr lang="en-US" altLang="en-US" sz="2000"/>
              <a:t>disadvantage</a:t>
            </a:r>
          </a:p>
          <a:p>
            <a:pPr lvl="2">
              <a:spcBef>
                <a:spcPts val="0"/>
              </a:spcBef>
            </a:pPr>
            <a:r>
              <a:rPr lang="en-US" altLang="en-US" sz="1800"/>
              <a:t>prone to excessive volatility</a:t>
            </a:r>
          </a:p>
          <a:p>
            <a:pPr>
              <a:spcBef>
                <a:spcPts val="1800"/>
              </a:spcBef>
            </a:pPr>
            <a:r>
              <a:rPr lang="en-US" altLang="en-US" sz="2000"/>
              <a:t>Intermediate</a:t>
            </a:r>
          </a:p>
          <a:p>
            <a:pPr lvl="1">
              <a:spcBef>
                <a:spcPts val="0"/>
              </a:spcBef>
            </a:pPr>
            <a:r>
              <a:rPr lang="en-US" altLang="en-US" sz="1800"/>
              <a:t>stabilize against transitory shocks </a:t>
            </a:r>
          </a:p>
          <a:p>
            <a:pPr lvl="1">
              <a:spcBef>
                <a:spcPts val="0"/>
              </a:spcBef>
            </a:pPr>
            <a:r>
              <a:rPr lang="en-US" altLang="en-US" sz="1800"/>
              <a:t>but track toward long-run equilibrium</a:t>
            </a:r>
          </a:p>
        </p:txBody>
      </p:sp>
    </p:spTree>
    <p:extLst>
      <p:ext uri="{BB962C8B-B14F-4D97-AF65-F5344CB8AC3E}">
        <p14:creationId xmlns:p14="http://schemas.microsoft.com/office/powerpoint/2010/main" val="2472641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B17E7D-CDDC-4D4C-20FD-38014F62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 8.2  Exchange Rate Arrangement, 2022</a:t>
            </a:r>
            <a:endParaRPr lang="en-PH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BFB7721-5D44-77B5-D785-14C0488E9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08" y="735640"/>
            <a:ext cx="5435584" cy="594448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23813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17AFFF-B8DB-6393-DE66-E1A6D96D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Balance of Payments Adjustment</a:t>
            </a:r>
            <a:endParaRPr lang="en-PH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55E2A40-529B-B34F-AC79-B45BB8985B14}"/>
              </a:ext>
            </a:extLst>
          </p:cNvPr>
          <p:cNvSpPr txBox="1">
            <a:spLocks/>
          </p:cNvSpPr>
          <p:nvPr/>
        </p:nvSpPr>
        <p:spPr>
          <a:xfrm>
            <a:off x="1215190" y="1259306"/>
            <a:ext cx="9742862" cy="48447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2000"/>
              <a:t>The balance of payments must balance.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2000"/>
              <a:t>The impact of a shock to one element of the BoP must be aborbed by other elements.</a:t>
            </a:r>
          </a:p>
          <a:p>
            <a:pPr lvl="1">
              <a:spcBef>
                <a:spcPts val="2400"/>
              </a:spcBef>
            </a:pPr>
            <a:r>
              <a:rPr lang="en-US" sz="2000"/>
              <a:t>floating exchange rate:  market equilibration ensures</a:t>
            </a:r>
          </a:p>
          <a:p>
            <a:pPr lvl="2"/>
            <a:r>
              <a:rPr lang="en-US"/>
              <a:t>demand for forex = supply of forex</a:t>
            </a:r>
          </a:p>
          <a:p>
            <a:pPr lvl="2"/>
            <a:r>
              <a:rPr lang="en-US"/>
              <a:t>debits on the BoP = credits on the BoP</a:t>
            </a:r>
          </a:p>
          <a:p>
            <a:pPr lvl="1">
              <a:spcBef>
                <a:spcPts val="1800"/>
              </a:spcBef>
            </a:pPr>
            <a:r>
              <a:rPr lang="en-US" sz="2000"/>
              <a:t>fixed exchange rate:  central bank intervenes to ensure overall balance</a:t>
            </a:r>
          </a:p>
          <a:p>
            <a:pPr marL="685800" lvl="2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		</a:t>
            </a:r>
            <a:r>
              <a:rPr lang="en-US" b="1">
                <a:solidFill>
                  <a:srgbClr val="C00000"/>
                </a:solidFill>
              </a:rPr>
              <a:t>Can the central bank do this indefinitely?</a:t>
            </a:r>
            <a:endParaRPr lang="en-PH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70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9B6C9E-0B4F-C111-A7C6-610FA48ED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2" y="177874"/>
            <a:ext cx="12033068" cy="477055"/>
          </a:xfrm>
        </p:spPr>
        <p:txBody>
          <a:bodyPr/>
          <a:lstStyle/>
          <a:p>
            <a:r>
              <a:rPr lang="en-US"/>
              <a:t>Box 8.3  Balance of Payments Adjustment, Fixed Exchange Rate </a:t>
            </a:r>
            <a:endParaRPr lang="en-P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515C60-3C36-FEF3-8F78-CDDA52BF5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420" y="837482"/>
            <a:ext cx="9193015" cy="58426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9989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431F29-34A6-84C7-8D5E-B8CF73DFB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6" y="177874"/>
            <a:ext cx="12051323" cy="477055"/>
          </a:xfrm>
        </p:spPr>
        <p:txBody>
          <a:bodyPr/>
          <a:lstStyle/>
          <a:p>
            <a:r>
              <a:rPr lang="en-US" sz="3500"/>
              <a:t>Box 8.4  Balance of Payments Adjustment, Floating vs Fixed Rates </a:t>
            </a:r>
            <a:endParaRPr lang="en-PH" sz="350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88F59529-A51F-98CC-55D0-2592396F5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7" y="1079624"/>
            <a:ext cx="3334044" cy="324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altLang="en-US" sz="2000">
                <a:effectLst/>
                <a:latin typeface="+mn-lt"/>
              </a:rPr>
              <a:t>Suppose a shock causes an imbalance in Indonesia’s international payments at the prevailing exchange rate such that a surplus (or incipient surplus for a floating rate) emerges.</a:t>
            </a:r>
          </a:p>
          <a:p>
            <a:pPr marL="0" indent="0" algn="l"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000">
                <a:effectLst/>
                <a:latin typeface="+mn-lt"/>
              </a:rPr>
              <a:t>How is balance restored </a:t>
            </a:r>
            <a:r>
              <a:rPr lang="en-US" altLang="en-US" sz="2000">
                <a:latin typeface="+mn-lt"/>
              </a:rPr>
              <a:t>under floating vs fixed exchange rates</a:t>
            </a:r>
            <a:r>
              <a:rPr lang="en-US" altLang="en-US" sz="2000">
                <a:effectLst/>
                <a:latin typeface="+mn-lt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7419AA-CE2C-5D1B-DD37-58CBFC306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555" y="849014"/>
            <a:ext cx="8186240" cy="5831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3612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croforasia master" id="{D4E158F6-9A74-4622-8612-BC828E69A1B4}" vid="{F36EFDE2-01DE-4562-BB76-87D5FDBC3ACC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DBEC952E-E7CD-40AD-BFCB-085933C80C0D}" vid="{2CC43116-F9B7-4B74-8957-A4A458687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macroforasia master</Template>
  <TotalTime>22347</TotalTime>
  <Words>614</Words>
  <Application>Microsoft Office PowerPoint</Application>
  <PresentationFormat>Widescreen</PresentationFormat>
  <Paragraphs>86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Arial</vt:lpstr>
      <vt:lpstr>Arial Narrow</vt:lpstr>
      <vt:lpstr>Calibri</vt:lpstr>
      <vt:lpstr>Cambria Math</vt:lpstr>
      <vt:lpstr>Symbol</vt:lpstr>
      <vt:lpstr>Wingdings</vt:lpstr>
      <vt:lpstr>Office Theme</vt:lpstr>
      <vt:lpstr>1_Office Theme</vt:lpstr>
      <vt:lpstr>PowerPoint Presentation</vt:lpstr>
      <vt:lpstr>Effective Exchange Rates</vt:lpstr>
      <vt:lpstr>Indonesia’s Exchange Rate, 1997-2007</vt:lpstr>
      <vt:lpstr>Exchange Rate Determination</vt:lpstr>
      <vt:lpstr>Exchange Rate Regimes</vt:lpstr>
      <vt:lpstr>Table 8.2  Exchange Rate Arrangement, 2022</vt:lpstr>
      <vt:lpstr>Balance of Payments Adjustment</vt:lpstr>
      <vt:lpstr>Box 8.3  Balance of Payments Adjustment, Fixed Exchange Rate </vt:lpstr>
      <vt:lpstr>Box 8.4  Balance of Payments Adjustment, Floating vs Fixed Rates </vt:lpstr>
      <vt:lpstr>Chart 8.3   Exchange Rate Indexes &amp; Reserves, Indonesia, 2008-2023</vt:lpstr>
      <vt:lpstr>Managing External Shocks:  A Middle Course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Calla Wiemer</dc:creator>
  <cp:lastModifiedBy>Calla Wiemer</cp:lastModifiedBy>
  <cp:revision>10</cp:revision>
  <dcterms:created xsi:type="dcterms:W3CDTF">2022-09-28T05:03:08Z</dcterms:created>
  <dcterms:modified xsi:type="dcterms:W3CDTF">2024-02-19T06:55:23Z</dcterms:modified>
</cp:coreProperties>
</file>