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63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5771" autoAdjust="0"/>
  </p:normalViewPr>
  <p:slideViewPr>
    <p:cSldViewPr snapToGrid="0">
      <p:cViewPr varScale="1">
        <p:scale>
          <a:sx n="87" d="100"/>
          <a:sy n="87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 Wiemer" userId="77eb88967580a5cd" providerId="LiveId" clId="{CF0AE05A-494E-42E5-9318-6BC26A8DE0E5}"/>
    <pc:docChg chg="delSld modSld">
      <pc:chgData name="Calla Wiemer" userId="77eb88967580a5cd" providerId="LiveId" clId="{CF0AE05A-494E-42E5-9318-6BC26A8DE0E5}" dt="2024-04-26T05:28:47.331" v="12" actId="20577"/>
      <pc:docMkLst>
        <pc:docMk/>
      </pc:docMkLst>
      <pc:sldChg chg="modSp mod">
        <pc:chgData name="Calla Wiemer" userId="77eb88967580a5cd" providerId="LiveId" clId="{CF0AE05A-494E-42E5-9318-6BC26A8DE0E5}" dt="2024-04-26T05:28:47.331" v="12" actId="20577"/>
        <pc:sldMkLst>
          <pc:docMk/>
          <pc:sldMk cId="1267415441" sldId="256"/>
        </pc:sldMkLst>
        <pc:spChg chg="mod">
          <ac:chgData name="Calla Wiemer" userId="77eb88967580a5cd" providerId="LiveId" clId="{CF0AE05A-494E-42E5-9318-6BC26A8DE0E5}" dt="2024-04-26T05:28:47.331" v="12" actId="20577"/>
          <ac:spMkLst>
            <pc:docMk/>
            <pc:sldMk cId="1267415441" sldId="256"/>
            <ac:spMk id="3" creationId="{5FF44647-6B5E-9887-2DDE-E2F0A63014C9}"/>
          </ac:spMkLst>
        </pc:spChg>
      </pc:sldChg>
      <pc:sldChg chg="del">
        <pc:chgData name="Calla Wiemer" userId="77eb88967580a5cd" providerId="LiveId" clId="{CF0AE05A-494E-42E5-9318-6BC26A8DE0E5}" dt="2024-04-26T05:28:31.652" v="0" actId="47"/>
        <pc:sldMkLst>
          <pc:docMk/>
          <pc:sldMk cId="2057079016" sldId="262"/>
        </pc:sldMkLst>
      </pc:sldChg>
      <pc:sldChg chg="del">
        <pc:chgData name="Calla Wiemer" userId="77eb88967580a5cd" providerId="LiveId" clId="{CF0AE05A-494E-42E5-9318-6BC26A8DE0E5}" dt="2024-04-26T05:28:32.322" v="1" actId="47"/>
        <pc:sldMkLst>
          <pc:docMk/>
          <pc:sldMk cId="1841772816" sldId="264"/>
        </pc:sldMkLst>
      </pc:sldChg>
      <pc:sldChg chg="del">
        <pc:chgData name="Calla Wiemer" userId="77eb88967580a5cd" providerId="LiveId" clId="{CF0AE05A-494E-42E5-9318-6BC26A8DE0E5}" dt="2024-04-26T05:28:33.599" v="2" actId="47"/>
        <pc:sldMkLst>
          <pc:docMk/>
          <pc:sldMk cId="2930298092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25/04/2024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932" y="224749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75217" cy="1454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559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A5911-F1C7-4620-C8D4-D0FD1DB41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0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88279" cy="135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587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Intermediate Macroeconomic Theory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2024.04.29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4027664" y="2490281"/>
            <a:ext cx="41366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 Balance: Malaysia</a:t>
            </a: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61A72C-3025-FC1B-3A1A-35FDDDDCB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678" y="1081973"/>
            <a:ext cx="4160618" cy="1156260"/>
          </a:xfrm>
        </p:spPr>
        <p:txBody>
          <a:bodyPr/>
          <a:lstStyle/>
          <a:p>
            <a:r>
              <a:rPr lang="en-US" sz="2000"/>
              <a:t>Internal balance:  yes</a:t>
            </a:r>
          </a:p>
          <a:p>
            <a:pPr lvl="1">
              <a:spcBef>
                <a:spcPts val="1200"/>
              </a:spcBef>
            </a:pPr>
            <a:r>
              <a:rPr lang="en-PH" sz="2000"/>
              <a:t>GDP growth at 4.8%</a:t>
            </a:r>
          </a:p>
          <a:p>
            <a:pPr lvl="1">
              <a:spcBef>
                <a:spcPts val="1200"/>
              </a:spcBef>
            </a:pPr>
            <a:r>
              <a:rPr lang="en-PH" sz="2000"/>
              <a:t>inflation at 1.9%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E9BE4-4384-2FE0-E1EA-92E13AFD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Malaysia, 2015-2019</a:t>
            </a:r>
            <a:endParaRPr lang="en-PH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82F1DDE-3200-418A-5E1D-2EB00AFC5BEC}"/>
              </a:ext>
            </a:extLst>
          </p:cNvPr>
          <p:cNvSpPr txBox="1">
            <a:spLocks/>
          </p:cNvSpPr>
          <p:nvPr/>
        </p:nvSpPr>
        <p:spPr>
          <a:xfrm>
            <a:off x="438678" y="2680450"/>
            <a:ext cx="4036340" cy="219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PH" sz="2000"/>
              <a:t>External balance:  no</a:t>
            </a:r>
          </a:p>
          <a:p>
            <a:pPr lvl="1">
              <a:spcBef>
                <a:spcPts val="1200"/>
              </a:spcBef>
            </a:pPr>
            <a:r>
              <a:rPr lang="en-PH" sz="2000"/>
              <a:t>current account surpluses about 3% of GDP</a:t>
            </a:r>
          </a:p>
          <a:p>
            <a:pPr lvl="1">
              <a:spcBef>
                <a:spcPts val="1200"/>
              </a:spcBef>
            </a:pPr>
            <a:r>
              <a:rPr lang="en-PH" sz="2000"/>
              <a:t>balanced by private capital outflows</a:t>
            </a:r>
          </a:p>
          <a:p>
            <a:endParaRPr lang="en-PH" sz="20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21C932-BAFD-ABDA-BCAA-2AFC515ED442}"/>
              </a:ext>
            </a:extLst>
          </p:cNvPr>
          <p:cNvGrpSpPr/>
          <p:nvPr/>
        </p:nvGrpSpPr>
        <p:grpSpPr>
          <a:xfrm>
            <a:off x="5099713" y="2348711"/>
            <a:ext cx="6183914" cy="3833723"/>
            <a:chOff x="5155281" y="2407472"/>
            <a:chExt cx="5519251" cy="3413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17A69A-FDFC-B208-CAFF-4F29E7D9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5281" y="2682892"/>
              <a:ext cx="5519251" cy="313831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6A1A1E-062A-3753-ABC3-4153CA64D575}"/>
                </a:ext>
              </a:extLst>
            </p:cNvPr>
            <p:cNvSpPr txBox="1"/>
            <p:nvPr/>
          </p:nvSpPr>
          <p:spPr>
            <a:xfrm>
              <a:off x="5155281" y="2407472"/>
              <a:ext cx="4645681" cy="32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Chart 13.1 Balance of Payments, Malaysia, 2010-2020</a:t>
              </a:r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235923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992B8-5AE3-C90C-FE3D-C88019896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896921"/>
            <a:ext cx="5377138" cy="5415744"/>
          </a:xfrm>
        </p:spPr>
        <p:txBody>
          <a:bodyPr/>
          <a:lstStyle/>
          <a:p>
            <a:r>
              <a:rPr lang="en-US" sz="2000"/>
              <a:t>Swan diagram placement</a:t>
            </a:r>
          </a:p>
          <a:p>
            <a:pPr marL="627063" indent="-231775">
              <a:spcBef>
                <a:spcPts val="600"/>
              </a:spcBef>
            </a:pPr>
            <a:r>
              <a:rPr lang="en-US" sz="2000"/>
              <a:t>Internal balance:  GDP at potential</a:t>
            </a:r>
          </a:p>
          <a:p>
            <a:pPr marL="627063" indent="-231775">
              <a:spcBef>
                <a:spcPts val="600"/>
              </a:spcBef>
            </a:pPr>
            <a:r>
              <a:rPr lang="en-US" sz="2000"/>
              <a:t>External balance</a:t>
            </a:r>
            <a:r>
              <a:rPr lang="en-PH" sz="2000"/>
              <a:t>: CA &gt; target</a:t>
            </a:r>
          </a:p>
          <a:p>
            <a:pPr marL="234950" indent="-234950">
              <a:spcBef>
                <a:spcPts val="2400"/>
              </a:spcBef>
            </a:pPr>
            <a:r>
              <a:rPr lang="en-US" sz="2000"/>
              <a:t>Policy prescription</a:t>
            </a:r>
          </a:p>
          <a:p>
            <a:pPr marL="692150" lvl="1" indent="-234950">
              <a:spcBef>
                <a:spcPts val="1200"/>
              </a:spcBef>
            </a:pPr>
            <a:r>
              <a:rPr lang="en-US" sz="2000"/>
              <a:t>fiscal loosening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(fiscal deficit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↑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)</a:t>
            </a:r>
            <a:endParaRPr lang="en-US" sz="2000"/>
          </a:p>
          <a:p>
            <a:pPr marL="692150" lvl="1" indent="-234950">
              <a:spcBef>
                <a:spcPts val="1200"/>
              </a:spcBef>
            </a:pPr>
            <a:r>
              <a:rPr lang="en-US" sz="2000"/>
              <a:t>ringgit appreciation</a:t>
            </a:r>
          </a:p>
          <a:p>
            <a:pPr marL="457200" lvl="1" indent="225425">
              <a:spcBef>
                <a:spcPts val="600"/>
              </a:spcBef>
              <a:buNone/>
            </a:pPr>
            <a:r>
              <a:rPr lang="en-US" sz="2000"/>
              <a:t>central bank should</a:t>
            </a:r>
          </a:p>
          <a:p>
            <a:pPr marL="1311275" lvl="2" indent="-220663">
              <a:spcBef>
                <a:spcPts val="600"/>
              </a:spcBef>
            </a:pPr>
            <a:r>
              <a:rPr lang="en-US" sz="2000"/>
              <a:t>buy ringgit / sell US$</a:t>
            </a:r>
          </a:p>
          <a:p>
            <a:pPr marL="914400" lvl="2" indent="623888">
              <a:spcBef>
                <a:spcPts val="600"/>
              </a:spcBef>
              <a:buNone/>
            </a:pPr>
            <a:r>
              <a:rPr lang="en-US" sz="2000">
                <a:sym typeface="Symbol" panose="05050102010706020507" pitchFamily="18" charset="2"/>
              </a:rPr>
              <a:t>  CA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↓ , OSB ↑</a:t>
            </a:r>
            <a:endParaRPr lang="en-US" sz="2000"/>
          </a:p>
          <a:p>
            <a:pPr marL="1311275" lvl="2" indent="-220663">
              <a:spcBef>
                <a:spcPts val="600"/>
              </a:spcBef>
            </a:pPr>
            <a:r>
              <a:rPr lang="en-US" sz="2000"/>
              <a:t>sell govt securities</a:t>
            </a:r>
          </a:p>
          <a:p>
            <a:pPr marL="1538288" lvl="2" indent="0">
              <a:spcBef>
                <a:spcPts val="600"/>
              </a:spcBef>
              <a:buNone/>
            </a:pPr>
            <a:r>
              <a:rPr lang="en-US" sz="2000">
                <a:sym typeface="Symbol" panose="05050102010706020507" pitchFamily="18" charset="2"/>
              </a:rPr>
              <a:t>  interest rate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↑</a:t>
            </a:r>
          </a:p>
          <a:p>
            <a:pPr marL="1538288" lvl="2" indent="0">
              <a:spcBef>
                <a:spcPts val="600"/>
              </a:spcBef>
              <a:buNone/>
            </a:pP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  net capital inflows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↑</a:t>
            </a: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</a:p>
          <a:p>
            <a:pPr marL="1538288" lvl="2" indent="0">
              <a:spcBef>
                <a:spcPts val="600"/>
              </a:spcBef>
              <a:buNone/>
            </a:pP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  ringgit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↑</a:t>
            </a: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, </a:t>
            </a:r>
            <a:r>
              <a:rPr lang="en-US" sz="2000">
                <a:sym typeface="Symbol" panose="05050102010706020507" pitchFamily="18" charset="2"/>
              </a:rPr>
              <a:t>CA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↓ </a:t>
            </a: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endParaRPr lang="en-US" sz="2000"/>
          </a:p>
          <a:p>
            <a:pPr marL="457200" lvl="1" indent="225425">
              <a:spcBef>
                <a:spcPts val="1200"/>
              </a:spcBef>
              <a:buNone/>
            </a:pPr>
            <a:r>
              <a:rPr lang="en-US" sz="2000"/>
              <a:t>either way:  monetary tightening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74BEF4-8E6B-FD83-ACB3-41C6DD61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Malaysia in the Swan Diagram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46DCF-FF27-8FDB-2DB8-0653AE4A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606" y="1240353"/>
            <a:ext cx="5377138" cy="50723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6CDC9B-3D05-4B12-C136-4165D6C096C5}"/>
              </a:ext>
            </a:extLst>
          </p:cNvPr>
          <p:cNvSpPr txBox="1"/>
          <p:nvPr/>
        </p:nvSpPr>
        <p:spPr>
          <a:xfrm>
            <a:off x="903382" y="4645281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OR</a:t>
            </a:r>
            <a:endParaRPr lang="en-PH" sz="20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6FE734-5B61-C358-2CA6-331054BE7FB7}"/>
              </a:ext>
            </a:extLst>
          </p:cNvPr>
          <p:cNvSpPr/>
          <p:nvPr/>
        </p:nvSpPr>
        <p:spPr>
          <a:xfrm>
            <a:off x="3349128" y="878258"/>
            <a:ext cx="5322218" cy="1523419"/>
          </a:xfrm>
          <a:custGeom>
            <a:avLst/>
            <a:gdLst>
              <a:gd name="connsiteX0" fmla="*/ 0 w 5322218"/>
              <a:gd name="connsiteY0" fmla="*/ 157328 h 1523419"/>
              <a:gd name="connsiteX1" fmla="*/ 4880472 w 5322218"/>
              <a:gd name="connsiteY1" fmla="*/ 124277 h 1523419"/>
              <a:gd name="connsiteX2" fmla="*/ 4792337 w 5322218"/>
              <a:gd name="connsiteY2" fmla="*/ 1523419 h 152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218" h="1523419">
                <a:moveTo>
                  <a:pt x="0" y="157328"/>
                </a:moveTo>
                <a:cubicBezTo>
                  <a:pt x="2040874" y="26961"/>
                  <a:pt x="4081749" y="-103405"/>
                  <a:pt x="4880472" y="124277"/>
                </a:cubicBezTo>
                <a:cubicBezTo>
                  <a:pt x="5679195" y="351959"/>
                  <a:pt x="5235766" y="937689"/>
                  <a:pt x="4792337" y="1523419"/>
                </a:cubicBezTo>
              </a:path>
            </a:pathLst>
          </a:custGeom>
          <a:noFill/>
          <a:ln w="19050"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6308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67743A-BE7F-4036-94A1-C23B92ED8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08648"/>
            <a:ext cx="10515600" cy="1357462"/>
          </a:xfrm>
        </p:spPr>
        <p:txBody>
          <a:bodyPr/>
          <a:lstStyle/>
          <a:p>
            <a:pPr marL="234950" indent="-234950"/>
            <a:r>
              <a:rPr lang="en-US" sz="2000"/>
              <a:t>Space for stabilization policy</a:t>
            </a:r>
          </a:p>
          <a:p>
            <a:pPr marL="692150" indent="-234950"/>
            <a:r>
              <a:rPr lang="en-US" sz="2000"/>
              <a:t>fiscal stimulus </a:t>
            </a:r>
            <a:r>
              <a:rPr lang="en-US" sz="2000">
                <a:sym typeface="Symbol" panose="05050102010706020507" pitchFamily="18" charset="2"/>
              </a:rPr>
              <a:t> govt debt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↑  …  but </a:t>
            </a: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debt/GDP already at concerning level</a:t>
            </a:r>
          </a:p>
          <a:p>
            <a:pPr marL="692150" indent="-234950"/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ringgit appreciation  sell dollar reserves  …  reserves adequate, albeit finite</a:t>
            </a:r>
          </a:p>
          <a:p>
            <a:pPr marL="0" indent="0">
              <a:buNone/>
            </a:pPr>
            <a:endParaRPr lang="en-US" sz="200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endParaRPr lang="en-PH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09F0A9-4513-9B08-2784-4BB1FA44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Broader Policy Context</a:t>
            </a:r>
            <a:endParaRPr lang="en-PH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405A0D6-3945-9C37-5E8F-66677CEFA26D}"/>
              </a:ext>
            </a:extLst>
          </p:cNvPr>
          <p:cNvSpPr txBox="1">
            <a:spLocks/>
          </p:cNvSpPr>
          <p:nvPr/>
        </p:nvSpPr>
        <p:spPr>
          <a:xfrm>
            <a:off x="261256" y="2482485"/>
            <a:ext cx="5100453" cy="3851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spcBef>
                <a:spcPts val="2400"/>
              </a:spcBef>
            </a:pP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Cyclical vs structural imbalances</a:t>
            </a:r>
          </a:p>
          <a:p>
            <a:pPr marL="747713" lvl="1" indent="-290513">
              <a:spcBef>
                <a:spcPts val="1200"/>
              </a:spcBef>
            </a:pP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cyclical imbalances:  fluctuations around norms of balance</a:t>
            </a:r>
          </a:p>
          <a:p>
            <a:pPr marL="747713" lvl="1" indent="-290513">
              <a:spcBef>
                <a:spcPts val="1200"/>
              </a:spcBef>
            </a:pP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structural imbalances:  not resolvable by countercyclical intervention</a:t>
            </a:r>
          </a:p>
          <a:p>
            <a:pPr marL="290513" indent="-290513">
              <a:spcBef>
                <a:spcPts val="2400"/>
              </a:spcBef>
            </a:pP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Malaysian case:  structural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S</a:t>
            </a:r>
            <a:r>
              <a:rPr lang="en-US" sz="2000">
                <a:ea typeface="Cambria Math" panose="02040503050406030204" pitchFamily="18" charset="0"/>
                <a:sym typeface="Symbol" panose="05050102010706020507" pitchFamily="18" charset="2"/>
              </a:rPr>
              <a:t> &gt;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 I</a:t>
            </a:r>
          </a:p>
          <a:p>
            <a:pPr marL="0" indent="0">
              <a:spcBef>
                <a:spcPts val="600"/>
              </a:spcBef>
              <a:buNone/>
              <a:tabLst>
                <a:tab pos="290513" algn="l"/>
              </a:tabLst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	</a:t>
            </a:r>
            <a:r>
              <a:rPr lang="en-US" sz="2000">
                <a:ea typeface="Cambria" panose="02040503050406030204" pitchFamily="18" charset="0"/>
                <a:sym typeface="Symbol" panose="05050102010706020507" pitchFamily="18" charset="2"/>
              </a:rPr>
              <a:t>need policies to support:</a:t>
            </a:r>
          </a:p>
          <a:p>
            <a:pPr lvl="1">
              <a:spcBef>
                <a:spcPts val="600"/>
              </a:spcBef>
            </a:pPr>
            <a:r>
              <a:rPr lang="en-US" sz="2000">
                <a:ea typeface="Cambria" panose="02040503050406030204" pitchFamily="18" charset="0"/>
                <a:sym typeface="Symbol" panose="05050102010706020507" pitchFamily="18" charset="2"/>
              </a:rPr>
              <a:t>domestic investment</a:t>
            </a:r>
          </a:p>
          <a:p>
            <a:pPr lvl="1">
              <a:spcBef>
                <a:spcPts val="600"/>
              </a:spcBef>
            </a:pPr>
            <a:r>
              <a:rPr lang="en-US" sz="2000">
                <a:ea typeface="Cambria" panose="02040503050406030204" pitchFamily="18" charset="0"/>
                <a:sym typeface="Symbol" panose="05050102010706020507" pitchFamily="18" charset="2"/>
              </a:rPr>
              <a:t>consumption (less so)</a:t>
            </a:r>
          </a:p>
          <a:p>
            <a:pPr marL="747713" lvl="1" indent="-290513"/>
            <a:endParaRPr lang="en-US" sz="200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endParaRPr lang="en-PH" sz="20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85A046-116D-12D9-073A-D7426F1464C2}"/>
              </a:ext>
            </a:extLst>
          </p:cNvPr>
          <p:cNvGrpSpPr/>
          <p:nvPr/>
        </p:nvGrpSpPr>
        <p:grpSpPr>
          <a:xfrm>
            <a:off x="5827923" y="2466110"/>
            <a:ext cx="6102821" cy="3635162"/>
            <a:chOff x="5827923" y="2408250"/>
            <a:chExt cx="6102821" cy="3635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2DB6AF-7B97-566E-64B9-F594A36C4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7923" y="2719722"/>
              <a:ext cx="6102821" cy="33236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534C2D-AB4F-B505-6AF1-4B7C09D51A55}"/>
                </a:ext>
              </a:extLst>
            </p:cNvPr>
            <p:cNvSpPr txBox="1"/>
            <p:nvPr/>
          </p:nvSpPr>
          <p:spPr>
            <a:xfrm>
              <a:off x="5827923" y="2408250"/>
              <a:ext cx="5172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Chart 13.2. Saving &amp; Investment Rates, Malaysia, 2010-2020</a:t>
              </a:r>
              <a:endParaRPr lang="en-PH" sz="1600"/>
            </a:p>
          </p:txBody>
        </p:sp>
      </p:grpSp>
    </p:spTree>
    <p:extLst>
      <p:ext uri="{BB962C8B-B14F-4D97-AF65-F5344CB8AC3E}">
        <p14:creationId xmlns:p14="http://schemas.microsoft.com/office/powerpoint/2010/main" val="346339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BEC952E-E7CD-40AD-BFCB-085933C80C0D}" vid="{2CC43116-F9B7-4B74-8957-A4A458687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macroforasia master</Template>
  <TotalTime>42898</TotalTime>
  <Words>212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Arial Narrow</vt:lpstr>
      <vt:lpstr>Calibri</vt:lpstr>
      <vt:lpstr>Cambria</vt:lpstr>
      <vt:lpstr>Cambria Math</vt:lpstr>
      <vt:lpstr>Symbol</vt:lpstr>
      <vt:lpstr>Office Theme</vt:lpstr>
      <vt:lpstr>1_Office Theme</vt:lpstr>
      <vt:lpstr>PowerPoint Presentation</vt:lpstr>
      <vt:lpstr>Malaysia, 2015-2019</vt:lpstr>
      <vt:lpstr>Malaysia in the Swan Diagram</vt:lpstr>
      <vt:lpstr>Broader Policy Context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 Wiemer</cp:lastModifiedBy>
  <cp:revision>19</cp:revision>
  <dcterms:created xsi:type="dcterms:W3CDTF">2022-09-28T05:03:08Z</dcterms:created>
  <dcterms:modified xsi:type="dcterms:W3CDTF">2024-04-26T05:28:50Z</dcterms:modified>
</cp:coreProperties>
</file>