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3"/>
  </p:notesMasterIdLst>
  <p:sldIdLst>
    <p:sldId id="256" r:id="rId3"/>
    <p:sldId id="259" r:id="rId4"/>
    <p:sldId id="258" r:id="rId5"/>
    <p:sldId id="257" r:id="rId6"/>
    <p:sldId id="260" r:id="rId7"/>
    <p:sldId id="261" r:id="rId8"/>
    <p:sldId id="262" r:id="rId9"/>
    <p:sldId id="263" r:id="rId10"/>
    <p:sldId id="264"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89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556432-1FBF-44CA-88A8-4F14B11CA8AD}" v="129" dt="2024-03-09T03:16:05.0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5995" autoAdjust="0"/>
  </p:normalViewPr>
  <p:slideViewPr>
    <p:cSldViewPr snapToGrid="0">
      <p:cViewPr varScale="1">
        <p:scale>
          <a:sx n="86" d="100"/>
          <a:sy n="86" d="100"/>
        </p:scale>
        <p:origin x="108"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la Wiemer" userId="77eb88967580a5cd" providerId="LiveId" clId="{44556432-1FBF-44CA-88A8-4F14B11CA8AD}"/>
    <pc:docChg chg="delSld modSld">
      <pc:chgData name="Calla Wiemer" userId="77eb88967580a5cd" providerId="LiveId" clId="{44556432-1FBF-44CA-88A8-4F14B11CA8AD}" dt="2024-03-09T03:24:48.038" v="146" actId="12"/>
      <pc:docMkLst>
        <pc:docMk/>
      </pc:docMkLst>
      <pc:sldChg chg="modSp mod">
        <pc:chgData name="Calla Wiemer" userId="77eb88967580a5cd" providerId="LiveId" clId="{44556432-1FBF-44CA-88A8-4F14B11CA8AD}" dt="2024-03-09T03:24:18.965" v="145" actId="5793"/>
        <pc:sldMkLst>
          <pc:docMk/>
          <pc:sldMk cId="724492120" sldId="260"/>
        </pc:sldMkLst>
        <pc:spChg chg="mod">
          <ac:chgData name="Calla Wiemer" userId="77eb88967580a5cd" providerId="LiveId" clId="{44556432-1FBF-44CA-88A8-4F14B11CA8AD}" dt="2024-03-09T03:24:18.965" v="145" actId="5793"/>
          <ac:spMkLst>
            <pc:docMk/>
            <pc:sldMk cId="724492120" sldId="260"/>
            <ac:spMk id="5" creationId="{8FF29072-9917-D0F9-91AE-02F76FFEEF4A}"/>
          </ac:spMkLst>
        </pc:spChg>
      </pc:sldChg>
      <pc:sldChg chg="modSp mod">
        <pc:chgData name="Calla Wiemer" userId="77eb88967580a5cd" providerId="LiveId" clId="{44556432-1FBF-44CA-88A8-4F14B11CA8AD}" dt="2024-03-09T03:24:48.038" v="146" actId="12"/>
        <pc:sldMkLst>
          <pc:docMk/>
          <pc:sldMk cId="3824909035" sldId="261"/>
        </pc:sldMkLst>
        <pc:spChg chg="mod">
          <ac:chgData name="Calla Wiemer" userId="77eb88967580a5cd" providerId="LiveId" clId="{44556432-1FBF-44CA-88A8-4F14B11CA8AD}" dt="2024-03-09T03:24:48.038" v="146" actId="12"/>
          <ac:spMkLst>
            <pc:docMk/>
            <pc:sldMk cId="3824909035" sldId="261"/>
            <ac:spMk id="5" creationId="{0ABE66F6-FD9C-28ED-5058-C98CB1598877}"/>
          </ac:spMkLst>
        </pc:spChg>
      </pc:sldChg>
      <pc:sldChg chg="modSp mod">
        <pc:chgData name="Calla Wiemer" userId="77eb88967580a5cd" providerId="LiveId" clId="{44556432-1FBF-44CA-88A8-4F14B11CA8AD}" dt="2024-03-09T03:16:22.564" v="142" actId="688"/>
        <pc:sldMkLst>
          <pc:docMk/>
          <pc:sldMk cId="3022359868" sldId="266"/>
        </pc:sldMkLst>
        <pc:spChg chg="mod">
          <ac:chgData name="Calla Wiemer" userId="77eb88967580a5cd" providerId="LiveId" clId="{44556432-1FBF-44CA-88A8-4F14B11CA8AD}" dt="2024-03-09T03:16:22.564" v="142" actId="688"/>
          <ac:spMkLst>
            <pc:docMk/>
            <pc:sldMk cId="3022359868" sldId="266"/>
            <ac:spMk id="2" creationId="{FB7A18E3-6CD5-50B4-6610-6484DBAB3A06}"/>
          </ac:spMkLst>
        </pc:spChg>
        <pc:spChg chg="mod">
          <ac:chgData name="Calla Wiemer" userId="77eb88967580a5cd" providerId="LiveId" clId="{44556432-1FBF-44CA-88A8-4F14B11CA8AD}" dt="2024-03-09T03:16:13.332" v="140" actId="1076"/>
          <ac:spMkLst>
            <pc:docMk/>
            <pc:sldMk cId="3022359868" sldId="266"/>
            <ac:spMk id="4" creationId="{2BD98A2C-A682-0097-5216-4E1D893F557D}"/>
          </ac:spMkLst>
        </pc:spChg>
      </pc:sldChg>
      <pc:sldChg chg="del">
        <pc:chgData name="Calla Wiemer" userId="77eb88967580a5cd" providerId="LiveId" clId="{44556432-1FBF-44CA-88A8-4F14B11CA8AD}" dt="2024-03-09T03:09:14.249" v="2" actId="47"/>
        <pc:sldMkLst>
          <pc:docMk/>
          <pc:sldMk cId="3699067863" sldId="268"/>
        </pc:sldMkLst>
      </pc:sldChg>
      <pc:sldChg chg="del">
        <pc:chgData name="Calla Wiemer" userId="77eb88967580a5cd" providerId="LiveId" clId="{44556432-1FBF-44CA-88A8-4F14B11CA8AD}" dt="2024-03-09T03:09:04.151" v="0" actId="47"/>
        <pc:sldMkLst>
          <pc:docMk/>
          <pc:sldMk cId="3904162144" sldId="269"/>
        </pc:sldMkLst>
      </pc:sldChg>
      <pc:sldChg chg="del">
        <pc:chgData name="Calla Wiemer" userId="77eb88967580a5cd" providerId="LiveId" clId="{44556432-1FBF-44CA-88A8-4F14B11CA8AD}" dt="2024-03-09T03:09:05.200" v="1" actId="47"/>
        <pc:sldMkLst>
          <pc:docMk/>
          <pc:sldMk cId="1154585478" sldId="270"/>
        </pc:sldMkLst>
      </pc:sldChg>
      <pc:sldChg chg="del">
        <pc:chgData name="Calla Wiemer" userId="77eb88967580a5cd" providerId="LiveId" clId="{44556432-1FBF-44CA-88A8-4F14B11CA8AD}" dt="2024-03-09T03:09:15.132" v="3" actId="47"/>
        <pc:sldMkLst>
          <pc:docMk/>
          <pc:sldMk cId="3529695931" sldId="271"/>
        </pc:sldMkLst>
      </pc:sldChg>
      <pc:sldChg chg="del">
        <pc:chgData name="Calla Wiemer" userId="77eb88967580a5cd" providerId="LiveId" clId="{44556432-1FBF-44CA-88A8-4F14B11CA8AD}" dt="2024-03-09T03:09:15.821" v="4" actId="47"/>
        <pc:sldMkLst>
          <pc:docMk/>
          <pc:sldMk cId="3385683133" sldId="272"/>
        </pc:sldMkLst>
      </pc:sldChg>
      <pc:sldChg chg="del">
        <pc:chgData name="Calla Wiemer" userId="77eb88967580a5cd" providerId="LiveId" clId="{44556432-1FBF-44CA-88A8-4F14B11CA8AD}" dt="2024-03-09T03:09:16.625" v="5" actId="47"/>
        <pc:sldMkLst>
          <pc:docMk/>
          <pc:sldMk cId="1752750750" sldId="273"/>
        </pc:sldMkLst>
      </pc:sldChg>
      <pc:sldChg chg="del">
        <pc:chgData name="Calla Wiemer" userId="77eb88967580a5cd" providerId="LiveId" clId="{44556432-1FBF-44CA-88A8-4F14B11CA8AD}" dt="2024-03-09T03:09:18.389" v="6" actId="47"/>
        <pc:sldMkLst>
          <pc:docMk/>
          <pc:sldMk cId="1251749821"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C4816-73EF-4B4F-AD79-88976FF9CE99}" type="datetimeFigureOut">
              <a:rPr lang="en-PH" smtClean="0"/>
              <a:t>04/03/2024</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8D8AB4-F486-4DFB-B719-63D52A3EF683}" type="slidenum">
              <a:rPr lang="en-PH" smtClean="0"/>
              <a:t>‹#›</a:t>
            </a:fld>
            <a:endParaRPr lang="en-PH"/>
          </a:p>
        </p:txBody>
      </p:sp>
    </p:spTree>
    <p:extLst>
      <p:ext uri="{BB962C8B-B14F-4D97-AF65-F5344CB8AC3E}">
        <p14:creationId xmlns:p14="http://schemas.microsoft.com/office/powerpoint/2010/main" val="2379064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9CF372-EE0F-E963-4C58-B9F5B86D0831}"/>
              </a:ext>
            </a:extLst>
          </p:cNvPr>
          <p:cNvSpPr>
            <a:spLocks noGrp="1"/>
          </p:cNvSpPr>
          <p:nvPr>
            <p:ph type="body" sz="quarter" idx="10"/>
          </p:nvPr>
        </p:nvSpPr>
        <p:spPr>
          <a:xfrm>
            <a:off x="261256" y="1150212"/>
            <a:ext cx="8516983" cy="1932622"/>
          </a:xfrm>
          <a:prstGeom prst="rect">
            <a:avLst/>
          </a:prstGeom>
        </p:spPr>
        <p:txBody>
          <a:bodyPr/>
          <a:lstStyle>
            <a:lvl1pPr>
              <a:defRPr sz="24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2" name="Title Placeholder 1">
            <a:extLst>
              <a:ext uri="{FF2B5EF4-FFF2-40B4-BE49-F238E27FC236}">
                <a16:creationId xmlns:a16="http://schemas.microsoft.com/office/drawing/2014/main" id="{CCFE563D-2627-A719-482F-945F0A160912}"/>
              </a:ext>
            </a:extLst>
          </p:cNvPr>
          <p:cNvSpPr>
            <a:spLocks noGrp="1"/>
          </p:cNvSpPr>
          <p:nvPr>
            <p:ph type="title"/>
          </p:nvPr>
        </p:nvSpPr>
        <p:spPr>
          <a:xfrm>
            <a:off x="158932" y="177874"/>
            <a:ext cx="10515600" cy="477055"/>
          </a:xfrm>
          <a:prstGeom prst="rect">
            <a:avLst/>
          </a:prstGeom>
        </p:spPr>
        <p:txBody>
          <a:bodyPr vert="horz" lIns="91440" tIns="45720" rIns="91440" bIns="45720" rtlCol="0" anchor="ctr">
            <a:noAutofit/>
          </a:bodyPr>
          <a:lstStyle/>
          <a:p>
            <a:r>
              <a:rPr lang="en-US"/>
              <a:t>Click to edit Master title style</a:t>
            </a:r>
            <a:endParaRPr lang="en-PH"/>
          </a:p>
        </p:txBody>
      </p:sp>
    </p:spTree>
    <p:extLst>
      <p:ext uri="{BB962C8B-B14F-4D97-AF65-F5344CB8AC3E}">
        <p14:creationId xmlns:p14="http://schemas.microsoft.com/office/powerpoint/2010/main" val="376977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9CF372-EE0F-E963-4C58-B9F5B86D0831}"/>
              </a:ext>
            </a:extLst>
          </p:cNvPr>
          <p:cNvSpPr>
            <a:spLocks noGrp="1"/>
          </p:cNvSpPr>
          <p:nvPr>
            <p:ph type="body" sz="quarter" idx="10"/>
          </p:nvPr>
        </p:nvSpPr>
        <p:spPr>
          <a:xfrm>
            <a:off x="158932" y="2247492"/>
            <a:ext cx="8516983" cy="1932622"/>
          </a:xfrm>
          <a:prstGeom prst="rect">
            <a:avLst/>
          </a:prstGeom>
        </p:spPr>
        <p:txBody>
          <a:bodyPr/>
          <a:lstStyle>
            <a:lvl1pPr>
              <a:defRPr sz="24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2" name="Title Placeholder 1">
            <a:extLst>
              <a:ext uri="{FF2B5EF4-FFF2-40B4-BE49-F238E27FC236}">
                <a16:creationId xmlns:a16="http://schemas.microsoft.com/office/drawing/2014/main" id="{CCFE563D-2627-A719-482F-945F0A160912}"/>
              </a:ext>
            </a:extLst>
          </p:cNvPr>
          <p:cNvSpPr>
            <a:spLocks noGrp="1"/>
          </p:cNvSpPr>
          <p:nvPr>
            <p:ph type="title"/>
          </p:nvPr>
        </p:nvSpPr>
        <p:spPr>
          <a:xfrm>
            <a:off x="158932" y="177874"/>
            <a:ext cx="5275217" cy="1454983"/>
          </a:xfrm>
          <a:prstGeom prst="rect">
            <a:avLst/>
          </a:prstGeom>
        </p:spPr>
        <p:txBody>
          <a:bodyPr vert="horz" lIns="91440" tIns="45720" rIns="91440" bIns="45720" rtlCol="0" anchor="ctr">
            <a:noAutofit/>
          </a:bodyPr>
          <a:lstStyle/>
          <a:p>
            <a:r>
              <a:rPr lang="en-US"/>
              <a:t>Click to edit Master title style</a:t>
            </a:r>
            <a:endParaRPr lang="en-PH"/>
          </a:p>
        </p:txBody>
      </p:sp>
    </p:spTree>
    <p:extLst>
      <p:ext uri="{BB962C8B-B14F-4D97-AF65-F5344CB8AC3E}">
        <p14:creationId xmlns:p14="http://schemas.microsoft.com/office/powerpoint/2010/main" val="9559311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6B2447-E9F7-95FE-F300-1A0B321191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832804"/>
          </a:xfrm>
          <a:prstGeom prst="rect">
            <a:avLst/>
          </a:prstGeom>
        </p:spPr>
      </p:pic>
      <p:pic>
        <p:nvPicPr>
          <p:cNvPr id="5" name="Picture 4">
            <a:extLst>
              <a:ext uri="{FF2B5EF4-FFF2-40B4-BE49-F238E27FC236}">
                <a16:creationId xmlns:a16="http://schemas.microsoft.com/office/drawing/2014/main" id="{ECB2ABB1-E9C4-3021-2543-0CC5E023FD2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0869" b="23024"/>
          <a:stretch/>
        </p:blipFill>
        <p:spPr>
          <a:xfrm>
            <a:off x="0" y="6376160"/>
            <a:ext cx="12192000" cy="477055"/>
          </a:xfrm>
          <a:prstGeom prst="rect">
            <a:avLst/>
          </a:prstGeom>
        </p:spPr>
      </p:pic>
      <p:sp>
        <p:nvSpPr>
          <p:cNvPr id="9" name="TextBox 8">
            <a:extLst>
              <a:ext uri="{FF2B5EF4-FFF2-40B4-BE49-F238E27FC236}">
                <a16:creationId xmlns:a16="http://schemas.microsoft.com/office/drawing/2014/main" id="{3154073B-445F-2D8C-0A95-62D933DB859C}"/>
              </a:ext>
            </a:extLst>
          </p:cNvPr>
          <p:cNvSpPr txBox="1"/>
          <p:nvPr userDrawn="1"/>
        </p:nvSpPr>
        <p:spPr>
          <a:xfrm>
            <a:off x="10419399" y="6364869"/>
            <a:ext cx="1772601" cy="477054"/>
          </a:xfrm>
          <a:prstGeom prst="rect">
            <a:avLst/>
          </a:prstGeom>
          <a:noFill/>
        </p:spPr>
        <p:txBody>
          <a:bodyPr wrap="square" rtlCol="0">
            <a:spAutoFit/>
          </a:bodyPr>
          <a:lstStyle/>
          <a:p>
            <a:pPr algn="ctr"/>
            <a:r>
              <a:rPr lang="en-GB" sz="1400" b="1" dirty="0">
                <a:solidFill>
                  <a:srgbClr val="F389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Macroeconomics</a:t>
            </a:r>
          </a:p>
          <a:p>
            <a:pPr algn="ctr"/>
            <a:r>
              <a:rPr lang="en-GB" sz="1050" b="1" i="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Emerging East Asia</a:t>
            </a:r>
          </a:p>
        </p:txBody>
      </p:sp>
      <p:sp>
        <p:nvSpPr>
          <p:cNvPr id="2" name="Title Placeholder 1">
            <a:extLst>
              <a:ext uri="{FF2B5EF4-FFF2-40B4-BE49-F238E27FC236}">
                <a16:creationId xmlns:a16="http://schemas.microsoft.com/office/drawing/2014/main" id="{920FD94C-C7CF-1101-16BC-6EF02DFEA043}"/>
              </a:ext>
            </a:extLst>
          </p:cNvPr>
          <p:cNvSpPr>
            <a:spLocks noGrp="1"/>
          </p:cNvSpPr>
          <p:nvPr>
            <p:ph type="title"/>
          </p:nvPr>
        </p:nvSpPr>
        <p:spPr>
          <a:xfrm>
            <a:off x="158932" y="177874"/>
            <a:ext cx="10515600" cy="477055"/>
          </a:xfrm>
          <a:prstGeom prst="rect">
            <a:avLst/>
          </a:prstGeom>
        </p:spPr>
        <p:txBody>
          <a:bodyPr vert="horz" lIns="91440" tIns="45720" rIns="91440" bIns="45720" rtlCol="0" anchor="ctr">
            <a:noAutofit/>
          </a:bodyPr>
          <a:lstStyle/>
          <a:p>
            <a:r>
              <a:rPr lang="en-US"/>
              <a:t>Click to edit Master title style</a:t>
            </a:r>
            <a:endParaRPr lang="en-PH"/>
          </a:p>
        </p:txBody>
      </p:sp>
    </p:spTree>
    <p:extLst>
      <p:ext uri="{BB962C8B-B14F-4D97-AF65-F5344CB8AC3E}">
        <p14:creationId xmlns:p14="http://schemas.microsoft.com/office/powerpoint/2010/main" val="132374398"/>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36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8A5911-F1C7-4620-C8D4-D0FD1DB411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906160"/>
          </a:xfrm>
          <a:prstGeom prst="rect">
            <a:avLst/>
          </a:prstGeom>
        </p:spPr>
      </p:pic>
      <p:pic>
        <p:nvPicPr>
          <p:cNvPr id="5" name="Picture 4">
            <a:extLst>
              <a:ext uri="{FF2B5EF4-FFF2-40B4-BE49-F238E27FC236}">
                <a16:creationId xmlns:a16="http://schemas.microsoft.com/office/drawing/2014/main" id="{ECB2ABB1-E9C4-3021-2543-0CC5E023FD2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0869" b="23024"/>
          <a:stretch/>
        </p:blipFill>
        <p:spPr>
          <a:xfrm>
            <a:off x="0" y="6376160"/>
            <a:ext cx="12192000" cy="477055"/>
          </a:xfrm>
          <a:prstGeom prst="rect">
            <a:avLst/>
          </a:prstGeom>
        </p:spPr>
      </p:pic>
      <p:sp>
        <p:nvSpPr>
          <p:cNvPr id="9" name="TextBox 8">
            <a:extLst>
              <a:ext uri="{FF2B5EF4-FFF2-40B4-BE49-F238E27FC236}">
                <a16:creationId xmlns:a16="http://schemas.microsoft.com/office/drawing/2014/main" id="{3154073B-445F-2D8C-0A95-62D933DB859C}"/>
              </a:ext>
            </a:extLst>
          </p:cNvPr>
          <p:cNvSpPr txBox="1"/>
          <p:nvPr userDrawn="1"/>
        </p:nvSpPr>
        <p:spPr>
          <a:xfrm>
            <a:off x="10419399" y="6364869"/>
            <a:ext cx="1772601" cy="477054"/>
          </a:xfrm>
          <a:prstGeom prst="rect">
            <a:avLst/>
          </a:prstGeom>
          <a:noFill/>
        </p:spPr>
        <p:txBody>
          <a:bodyPr wrap="square" rtlCol="0">
            <a:spAutoFit/>
          </a:bodyPr>
          <a:lstStyle/>
          <a:p>
            <a:pPr algn="ctr"/>
            <a:r>
              <a:rPr lang="en-GB" sz="1400" b="1" dirty="0">
                <a:solidFill>
                  <a:srgbClr val="F389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Macroeconomics</a:t>
            </a:r>
          </a:p>
          <a:p>
            <a:pPr algn="ctr"/>
            <a:r>
              <a:rPr lang="en-GB" sz="1050" b="1" i="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Emerging East Asia</a:t>
            </a:r>
          </a:p>
        </p:txBody>
      </p:sp>
      <p:sp>
        <p:nvSpPr>
          <p:cNvPr id="2" name="Title Placeholder 1">
            <a:extLst>
              <a:ext uri="{FF2B5EF4-FFF2-40B4-BE49-F238E27FC236}">
                <a16:creationId xmlns:a16="http://schemas.microsoft.com/office/drawing/2014/main" id="{920FD94C-C7CF-1101-16BC-6EF02DFEA043}"/>
              </a:ext>
            </a:extLst>
          </p:cNvPr>
          <p:cNvSpPr>
            <a:spLocks noGrp="1"/>
          </p:cNvSpPr>
          <p:nvPr>
            <p:ph type="title"/>
          </p:nvPr>
        </p:nvSpPr>
        <p:spPr>
          <a:xfrm>
            <a:off x="158932" y="177874"/>
            <a:ext cx="5288279" cy="1350480"/>
          </a:xfrm>
          <a:prstGeom prst="rect">
            <a:avLst/>
          </a:prstGeom>
        </p:spPr>
        <p:txBody>
          <a:bodyPr vert="horz" lIns="91440" tIns="45720" rIns="91440" bIns="45720" rtlCol="0" anchor="ctr">
            <a:noAutofit/>
          </a:bodyPr>
          <a:lstStyle/>
          <a:p>
            <a:r>
              <a:rPr lang="en-US"/>
              <a:t>Click to edit Master title style</a:t>
            </a:r>
            <a:endParaRPr lang="en-PH"/>
          </a:p>
        </p:txBody>
      </p:sp>
    </p:spTree>
    <p:extLst>
      <p:ext uri="{BB962C8B-B14F-4D97-AF65-F5344CB8AC3E}">
        <p14:creationId xmlns:p14="http://schemas.microsoft.com/office/powerpoint/2010/main" val="2658705372"/>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36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Vgg5DoPkgYc"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outdoor, cloudy, clouds&#10;&#10;Description automatically generated">
            <a:extLst>
              <a:ext uri="{FF2B5EF4-FFF2-40B4-BE49-F238E27FC236}">
                <a16:creationId xmlns:a16="http://schemas.microsoft.com/office/drawing/2014/main" id="{37B81EB7-D89C-AF36-B01D-8BE24E68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 y="-185588"/>
            <a:ext cx="12191320" cy="7043588"/>
          </a:xfrm>
          <a:prstGeom prst="rect">
            <a:avLst/>
          </a:prstGeom>
        </p:spPr>
      </p:pic>
      <p:sp>
        <p:nvSpPr>
          <p:cNvPr id="6" name="TextBox 5">
            <a:extLst>
              <a:ext uri="{FF2B5EF4-FFF2-40B4-BE49-F238E27FC236}">
                <a16:creationId xmlns:a16="http://schemas.microsoft.com/office/drawing/2014/main" id="{35037A99-3E5C-CD9E-5B63-89F544679757}"/>
              </a:ext>
            </a:extLst>
          </p:cNvPr>
          <p:cNvSpPr txBox="1"/>
          <p:nvPr/>
        </p:nvSpPr>
        <p:spPr>
          <a:xfrm>
            <a:off x="2036540" y="185588"/>
            <a:ext cx="8118919" cy="1446550"/>
          </a:xfrm>
          <a:prstGeom prst="rect">
            <a:avLst/>
          </a:prstGeom>
          <a:noFill/>
        </p:spPr>
        <p:txBody>
          <a:bodyPr wrap="square" rtlCol="0">
            <a:spAutoFit/>
          </a:bodyPr>
          <a:lstStyle/>
          <a:p>
            <a:pPr algn="ctr"/>
            <a:r>
              <a:rPr lang="en-PH" sz="3200" b="1">
                <a:solidFill>
                  <a:srgbClr val="F389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Ateneo de Manila University</a:t>
            </a:r>
          </a:p>
          <a:p>
            <a:pPr algn="ctr">
              <a:spcBef>
                <a:spcPts val="600"/>
              </a:spcBef>
            </a:pPr>
            <a:r>
              <a:rPr lang="en-PH" sz="28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Intermediate Macroeconomic Theory</a:t>
            </a:r>
          </a:p>
          <a:p>
            <a:pPr algn="ctr">
              <a:spcBef>
                <a:spcPts val="600"/>
              </a:spcBef>
            </a:pPr>
            <a:r>
              <a:rPr lang="en-PH">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2024.03.11</a:t>
            </a:r>
          </a:p>
        </p:txBody>
      </p:sp>
      <p:sp>
        <p:nvSpPr>
          <p:cNvPr id="2" name="TextBox 1">
            <a:extLst>
              <a:ext uri="{FF2B5EF4-FFF2-40B4-BE49-F238E27FC236}">
                <a16:creationId xmlns:a16="http://schemas.microsoft.com/office/drawing/2014/main" id="{FFC813A9-D1CD-52C8-D0B9-9B6DF85520C0}"/>
              </a:ext>
            </a:extLst>
          </p:cNvPr>
          <p:cNvSpPr txBox="1"/>
          <p:nvPr/>
        </p:nvSpPr>
        <p:spPr>
          <a:xfrm>
            <a:off x="3667222" y="6272302"/>
            <a:ext cx="4857553" cy="400110"/>
          </a:xfrm>
          <a:prstGeom prst="rect">
            <a:avLst/>
          </a:prstGeom>
          <a:noFill/>
        </p:spPr>
        <p:txBody>
          <a:bodyPr wrap="square" rtlCol="0">
            <a:spAutoFit/>
          </a:bodyPr>
          <a:lstStyle/>
          <a:p>
            <a:pPr algn="ctr"/>
            <a:r>
              <a:rPr lang="en-GB" sz="2000">
                <a:solidFill>
                  <a:srgbClr val="F389A6"/>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CALLA WIEMER</a:t>
            </a:r>
          </a:p>
        </p:txBody>
      </p:sp>
      <p:sp>
        <p:nvSpPr>
          <p:cNvPr id="3" name="TextBox 2">
            <a:extLst>
              <a:ext uri="{FF2B5EF4-FFF2-40B4-BE49-F238E27FC236}">
                <a16:creationId xmlns:a16="http://schemas.microsoft.com/office/drawing/2014/main" id="{5FF44647-6B5E-9887-2DDE-E2F0A63014C9}"/>
              </a:ext>
            </a:extLst>
          </p:cNvPr>
          <p:cNvSpPr txBox="1"/>
          <p:nvPr/>
        </p:nvSpPr>
        <p:spPr>
          <a:xfrm>
            <a:off x="3555911" y="2003314"/>
            <a:ext cx="5420821" cy="3200876"/>
          </a:xfrm>
          <a:prstGeom prst="rect">
            <a:avLst/>
          </a:prstGeom>
          <a:noFill/>
        </p:spPr>
        <p:txBody>
          <a:bodyPr wrap="square" rtlCol="0">
            <a:spAutoFit/>
          </a:bodyPr>
          <a:lstStyle/>
          <a:p>
            <a:pPr algn="ctr">
              <a:spcBef>
                <a:spcPts val="1200"/>
              </a:spcBef>
            </a:pP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AGENDA</a:t>
            </a:r>
          </a:p>
          <a:p>
            <a:pPr marL="288925" indent="-288925">
              <a:spcBef>
                <a:spcPts val="1200"/>
              </a:spcBef>
              <a:buFont typeface="Arial" panose="020B0604020202020204" pitchFamily="34" charset="0"/>
              <a:buChar char="•"/>
            </a:pPr>
            <a:r>
              <a:rPr lang="en-PH"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Presentations: Saving &amp; Investment</a:t>
            </a:r>
          </a:p>
          <a:p>
            <a:pPr marL="746125" lvl="1" indent="-288925">
              <a:spcBef>
                <a:spcPts val="600"/>
              </a:spcBef>
              <a:buFont typeface="Arial" panose="020B0604020202020204" pitchFamily="34" charset="0"/>
              <a:buChar char="•"/>
            </a:pPr>
            <a:r>
              <a:rPr lang="en-PH" sz="16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Booboo Parida</a:t>
            </a:r>
          </a:p>
          <a:p>
            <a:pPr marL="746125" lvl="1" indent="-288925">
              <a:spcBef>
                <a:spcPts val="600"/>
              </a:spcBef>
              <a:buFont typeface="Arial" panose="020B0604020202020204" pitchFamily="34" charset="0"/>
              <a:buChar char="•"/>
            </a:pPr>
            <a:r>
              <a:rPr lang="en-PH" sz="16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Ryan Pagcatipunan &amp; Chadd Naval</a:t>
            </a:r>
          </a:p>
          <a:p>
            <a:pPr marL="288925" indent="-288925">
              <a:spcBef>
                <a:spcPts val="1200"/>
              </a:spcBef>
              <a:buFont typeface="Arial" panose="020B0604020202020204" pitchFamily="34" charset="0"/>
              <a:buChar char="•"/>
            </a:pPr>
            <a:r>
              <a:rPr lang="en-PH"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Homework #5</a:t>
            </a:r>
          </a:p>
          <a:p>
            <a:pPr marL="288925" indent="-288925">
              <a:spcBef>
                <a:spcPts val="1200"/>
              </a:spcBef>
              <a:buFont typeface="Arial" panose="020B0604020202020204" pitchFamily="34" charset="0"/>
              <a:buChar char="•"/>
            </a:pPr>
            <a:r>
              <a:rPr lang="en-PH"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Business Cycles History of Thought</a:t>
            </a:r>
          </a:p>
          <a:p>
            <a:pPr marL="288925" indent="-288925">
              <a:spcBef>
                <a:spcPts val="1200"/>
              </a:spcBef>
              <a:buFont typeface="Arial" panose="020B0604020202020204" pitchFamily="34" charset="0"/>
              <a:buChar char="•"/>
            </a:pPr>
            <a:r>
              <a:rPr lang="en-PH"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Exam return</a:t>
            </a:r>
          </a:p>
        </p:txBody>
      </p:sp>
    </p:spTree>
    <p:extLst>
      <p:ext uri="{BB962C8B-B14F-4D97-AF65-F5344CB8AC3E}">
        <p14:creationId xmlns:p14="http://schemas.microsoft.com/office/powerpoint/2010/main" val="1267415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84978D-EDFD-BF01-011B-2691D52CF010}"/>
              </a:ext>
            </a:extLst>
          </p:cNvPr>
          <p:cNvSpPr>
            <a:spLocks noGrp="1"/>
          </p:cNvSpPr>
          <p:nvPr>
            <p:ph type="title"/>
          </p:nvPr>
        </p:nvSpPr>
        <p:spPr>
          <a:xfrm>
            <a:off x="158932" y="177874"/>
            <a:ext cx="11936086" cy="477055"/>
          </a:xfrm>
        </p:spPr>
        <p:txBody>
          <a:bodyPr/>
          <a:lstStyle/>
          <a:p>
            <a:r>
              <a:rPr lang="en-US" sz="3200"/>
              <a:t>State of the Art: </a:t>
            </a:r>
            <a:br>
              <a:rPr lang="en-US" sz="3200"/>
            </a:br>
            <a:r>
              <a:rPr lang="en-US" sz="3200"/>
              <a:t>Dynamic Stochastic General Equilibrium Models</a:t>
            </a:r>
            <a:endParaRPr lang="en-PH" sz="3200"/>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2BD98A2C-A682-0097-5216-4E1D893F557D}"/>
                  </a:ext>
                </a:extLst>
              </p:cNvPr>
              <p:cNvSpPr txBox="1">
                <a:spLocks/>
              </p:cNvSpPr>
              <p:nvPr/>
            </p:nvSpPr>
            <p:spPr>
              <a:xfrm>
                <a:off x="498763" y="969567"/>
                <a:ext cx="8430323" cy="52974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Growth at potential subject to exogenous productivity shocks</a:t>
                </a:r>
              </a:p>
              <a:p>
                <a:pPr lvl="1">
                  <a:spcBef>
                    <a:spcPts val="1200"/>
                  </a:spcBef>
                </a:pPr>
                <a:r>
                  <a:rPr lang="en-US" sz="2000"/>
                  <a:t>Solow growth model:    </a:t>
                </a:r>
                <a14:m>
                  <m:oMath xmlns:m="http://schemas.openxmlformats.org/officeDocument/2006/math">
                    <m:r>
                      <a:rPr lang="en-US" sz="2000" i="1" smtClean="0">
                        <a:latin typeface="Cambria Math"/>
                      </a:rPr>
                      <m:t>𝑌</m:t>
                    </m:r>
                    <m:d>
                      <m:dPr>
                        <m:ctrlPr>
                          <a:rPr lang="en-US" sz="2000" i="1" smtClean="0">
                            <a:latin typeface="Cambria Math" panose="02040503050406030204" pitchFamily="18" charset="0"/>
                          </a:rPr>
                        </m:ctrlPr>
                      </m:dPr>
                      <m:e>
                        <m:r>
                          <a:rPr lang="en-US" sz="2000" i="1" smtClean="0">
                            <a:latin typeface="Cambria Math"/>
                          </a:rPr>
                          <m:t>𝑡</m:t>
                        </m:r>
                      </m:e>
                    </m:d>
                    <m:r>
                      <a:rPr lang="en-US" sz="2000" i="1" smtClean="0">
                        <a:latin typeface="Cambria Math"/>
                      </a:rPr>
                      <m:t>=  </m:t>
                    </m:r>
                    <m:r>
                      <a:rPr lang="en-US" sz="2000" i="1" smtClean="0">
                        <a:latin typeface="Cambria Math"/>
                      </a:rPr>
                      <m:t>𝐴</m:t>
                    </m:r>
                    <m:d>
                      <m:dPr>
                        <m:ctrlPr>
                          <a:rPr lang="en-US" sz="2000" i="1" smtClean="0">
                            <a:latin typeface="Cambria Math" panose="02040503050406030204" pitchFamily="18" charset="0"/>
                          </a:rPr>
                        </m:ctrlPr>
                      </m:dPr>
                      <m:e>
                        <m:r>
                          <a:rPr lang="en-US" sz="2000" i="1" smtClean="0">
                            <a:latin typeface="Cambria Math"/>
                          </a:rPr>
                          <m:t>𝑡</m:t>
                        </m:r>
                      </m:e>
                    </m:d>
                    <m:r>
                      <a:rPr lang="en-US" sz="2000" i="1" smtClean="0">
                        <a:latin typeface="Cambria Math"/>
                      </a:rPr>
                      <m:t>𝐿</m:t>
                    </m:r>
                    <m:sSup>
                      <m:sSupPr>
                        <m:ctrlPr>
                          <a:rPr lang="en-US" sz="2000" i="1" smtClean="0">
                            <a:latin typeface="Cambria Math" panose="02040503050406030204" pitchFamily="18" charset="0"/>
                          </a:rPr>
                        </m:ctrlPr>
                      </m:sSupPr>
                      <m:e>
                        <m:r>
                          <a:rPr lang="en-US" sz="2000" i="1" smtClean="0">
                            <a:latin typeface="Cambria Math"/>
                          </a:rPr>
                          <m:t>(</m:t>
                        </m:r>
                        <m:r>
                          <a:rPr lang="en-US" sz="2000" i="1" smtClean="0">
                            <a:latin typeface="Cambria Math"/>
                          </a:rPr>
                          <m:t>𝑡</m:t>
                        </m:r>
                        <m:r>
                          <a:rPr lang="en-US" sz="2000" i="1" smtClean="0">
                            <a:latin typeface="Cambria Math"/>
                          </a:rPr>
                          <m:t>)</m:t>
                        </m:r>
                      </m:e>
                      <m:sup>
                        <m:r>
                          <a:rPr lang="en-US" sz="2000" i="1" smtClean="0">
                            <a:latin typeface="Cambria Math"/>
                            <a:ea typeface="Cambria Math"/>
                          </a:rPr>
                          <m:t>∝</m:t>
                        </m:r>
                      </m:sup>
                    </m:sSup>
                    <m:r>
                      <a:rPr lang="en-US" sz="2000" i="1" smtClean="0">
                        <a:latin typeface="Cambria Math"/>
                      </a:rPr>
                      <m:t>𝐾</m:t>
                    </m:r>
                    <m:sSup>
                      <m:sSupPr>
                        <m:ctrlPr>
                          <a:rPr lang="en-US" sz="2000" i="1" smtClean="0">
                            <a:latin typeface="Cambria Math" panose="02040503050406030204" pitchFamily="18" charset="0"/>
                          </a:rPr>
                        </m:ctrlPr>
                      </m:sSupPr>
                      <m:e>
                        <m:r>
                          <a:rPr lang="en-US" sz="2000" i="1" smtClean="0">
                            <a:latin typeface="Cambria Math"/>
                          </a:rPr>
                          <m:t>(</m:t>
                        </m:r>
                        <m:r>
                          <a:rPr lang="en-US" sz="2000" i="1" smtClean="0">
                            <a:latin typeface="Cambria Math"/>
                          </a:rPr>
                          <m:t>𝑡</m:t>
                        </m:r>
                        <m:r>
                          <a:rPr lang="en-US" sz="2000" i="1" smtClean="0">
                            <a:latin typeface="Cambria Math"/>
                          </a:rPr>
                          <m:t>)</m:t>
                        </m:r>
                      </m:e>
                      <m:sup>
                        <m:r>
                          <a:rPr lang="en-US" sz="2000" i="1" smtClean="0">
                            <a:latin typeface="Cambria Math"/>
                          </a:rPr>
                          <m:t>1−</m:t>
                        </m:r>
                        <m:r>
                          <a:rPr lang="en-US" sz="2000" i="1" smtClean="0">
                            <a:latin typeface="Cambria Math"/>
                            <a:ea typeface="Cambria Math"/>
                          </a:rPr>
                          <m:t>∝</m:t>
                        </m:r>
                      </m:sup>
                    </m:sSup>
                  </m:oMath>
                </a14:m>
                <a:endParaRPr lang="en-US" sz="2000"/>
              </a:p>
              <a:p>
                <a:pPr lvl="1">
                  <a:spcBef>
                    <a:spcPts val="1200"/>
                  </a:spcBef>
                </a:pPr>
                <a:r>
                  <a:rPr lang="en-US" sz="2000"/>
                  <a:t>constant productivity growth rate, </a:t>
                </a:r>
                <a:r>
                  <a:rPr lang="en-US" sz="2000" i="1">
                    <a:latin typeface="+mj-lt"/>
                  </a:rPr>
                  <a:t>r </a:t>
                </a:r>
                <a:r>
                  <a:rPr lang="en-US" sz="2000"/>
                  <a:t>:   </a:t>
                </a:r>
                <a14:m>
                  <m:oMath xmlns:m="http://schemas.openxmlformats.org/officeDocument/2006/math">
                    <m:r>
                      <a:rPr lang="en-US" sz="2000" i="1" smtClean="0">
                        <a:latin typeface="Cambria Math"/>
                      </a:rPr>
                      <m:t>𝐴</m:t>
                    </m:r>
                    <m:d>
                      <m:dPr>
                        <m:ctrlPr>
                          <a:rPr lang="en-US" sz="2000" i="1" smtClean="0">
                            <a:latin typeface="Cambria Math" panose="02040503050406030204" pitchFamily="18" charset="0"/>
                          </a:rPr>
                        </m:ctrlPr>
                      </m:dPr>
                      <m:e>
                        <m:r>
                          <a:rPr lang="en-US" sz="2000" i="1" smtClean="0">
                            <a:latin typeface="Cambria Math"/>
                          </a:rPr>
                          <m:t>𝑡</m:t>
                        </m:r>
                      </m:e>
                    </m:d>
                    <m:r>
                      <a:rPr lang="en-US" sz="2000" i="1" smtClean="0">
                        <a:latin typeface="Cambria Math"/>
                      </a:rPr>
                      <m:t>=  </m:t>
                    </m:r>
                    <m:r>
                      <a:rPr lang="en-US" sz="2000" i="1" smtClean="0">
                        <a:latin typeface="Cambria Math"/>
                      </a:rPr>
                      <m:t>𝐴</m:t>
                    </m:r>
                    <m:d>
                      <m:dPr>
                        <m:ctrlPr>
                          <a:rPr lang="en-US" sz="2000" i="1" smtClean="0">
                            <a:latin typeface="Cambria Math" panose="02040503050406030204" pitchFamily="18" charset="0"/>
                          </a:rPr>
                        </m:ctrlPr>
                      </m:dPr>
                      <m:e>
                        <m:r>
                          <a:rPr lang="en-US" sz="2000" i="1" smtClean="0">
                            <a:latin typeface="Cambria Math"/>
                          </a:rPr>
                          <m:t>0</m:t>
                        </m:r>
                      </m:e>
                    </m:d>
                    <m:sSup>
                      <m:sSupPr>
                        <m:ctrlPr>
                          <a:rPr lang="en-US" sz="2000" i="1" smtClean="0">
                            <a:latin typeface="Cambria Math" panose="02040503050406030204" pitchFamily="18" charset="0"/>
                          </a:rPr>
                        </m:ctrlPr>
                      </m:sSupPr>
                      <m:e>
                        <m:r>
                          <a:rPr lang="en-US" sz="2000" i="1" smtClean="0">
                            <a:latin typeface="Cambria Math"/>
                          </a:rPr>
                          <m:t>𝑒</m:t>
                        </m:r>
                      </m:e>
                      <m:sup>
                        <m:r>
                          <a:rPr lang="en-US" sz="2000" i="1" smtClean="0">
                            <a:latin typeface="Cambria Math"/>
                          </a:rPr>
                          <m:t>𝑟𝑡</m:t>
                        </m:r>
                      </m:sup>
                    </m:sSup>
                  </m:oMath>
                </a14:m>
                <a:endParaRPr lang="en-US" sz="2000"/>
              </a:p>
              <a:p>
                <a:pPr lvl="1">
                  <a:spcBef>
                    <a:spcPts val="1200"/>
                  </a:spcBef>
                </a:pPr>
                <a:r>
                  <a:rPr lang="en-US" sz="2000"/>
                  <a:t>stochastic disturbance to productivity, </a:t>
                </a:r>
                <a14:m>
                  <m:oMath xmlns:m="http://schemas.openxmlformats.org/officeDocument/2006/math">
                    <m:r>
                      <a:rPr lang="en-US" sz="2000" i="1" smtClean="0">
                        <a:latin typeface="Cambria Math"/>
                      </a:rPr>
                      <m:t>𝑢</m:t>
                    </m:r>
                    <m:r>
                      <a:rPr lang="en-US" sz="2000" i="1" smtClean="0">
                        <a:latin typeface="Cambria Math"/>
                      </a:rPr>
                      <m:t>(</m:t>
                    </m:r>
                    <m:r>
                      <a:rPr lang="en-US" sz="2000" i="1" smtClean="0">
                        <a:latin typeface="Cambria Math"/>
                      </a:rPr>
                      <m:t>𝑡</m:t>
                    </m:r>
                    <m:r>
                      <a:rPr lang="en-US" sz="2000" i="1" smtClean="0">
                        <a:latin typeface="Cambria Math"/>
                      </a:rPr>
                      <m:t>)</m:t>
                    </m:r>
                  </m:oMath>
                </a14:m>
                <a:r>
                  <a:rPr lang="en-US" sz="2000"/>
                  <a:t>:   </a:t>
                </a:r>
                <a14:m>
                  <m:oMath xmlns:m="http://schemas.openxmlformats.org/officeDocument/2006/math">
                    <m:r>
                      <a:rPr lang="en-US" sz="2000" i="1" smtClean="0">
                        <a:latin typeface="Cambria Math"/>
                      </a:rPr>
                      <m:t>𝐴</m:t>
                    </m:r>
                    <m:d>
                      <m:dPr>
                        <m:ctrlPr>
                          <a:rPr lang="en-US" sz="2000" i="1" smtClean="0">
                            <a:latin typeface="Cambria Math" panose="02040503050406030204" pitchFamily="18" charset="0"/>
                          </a:rPr>
                        </m:ctrlPr>
                      </m:dPr>
                      <m:e>
                        <m:r>
                          <a:rPr lang="en-US" sz="2000" i="1" smtClean="0">
                            <a:latin typeface="Cambria Math"/>
                          </a:rPr>
                          <m:t>𝑡</m:t>
                        </m:r>
                      </m:e>
                    </m:d>
                    <m:r>
                      <a:rPr lang="en-US" sz="2000" i="1" smtClean="0">
                        <a:latin typeface="Cambria Math"/>
                      </a:rPr>
                      <m:t>=  </m:t>
                    </m:r>
                    <m:r>
                      <a:rPr lang="en-US" sz="2000" i="1" smtClean="0">
                        <a:latin typeface="Cambria Math"/>
                      </a:rPr>
                      <m:t>𝐴</m:t>
                    </m:r>
                    <m:r>
                      <a:rPr lang="en-US" sz="2000" i="1" smtClean="0">
                        <a:latin typeface="Cambria Math"/>
                      </a:rPr>
                      <m:t>(0)</m:t>
                    </m:r>
                    <m:sSup>
                      <m:sSupPr>
                        <m:ctrlPr>
                          <a:rPr lang="en-US" sz="2000" i="1" smtClean="0">
                            <a:latin typeface="Cambria Math" panose="02040503050406030204" pitchFamily="18" charset="0"/>
                          </a:rPr>
                        </m:ctrlPr>
                      </m:sSupPr>
                      <m:e>
                        <m:r>
                          <a:rPr lang="en-US" sz="2000" i="1" smtClean="0">
                            <a:latin typeface="Cambria Math"/>
                          </a:rPr>
                          <m:t>𝑒</m:t>
                        </m:r>
                      </m:e>
                      <m:sup>
                        <m:r>
                          <a:rPr lang="en-US" sz="2000" i="1" smtClean="0">
                            <a:latin typeface="Cambria Math"/>
                          </a:rPr>
                          <m:t>𝑟𝑡</m:t>
                        </m:r>
                      </m:sup>
                    </m:sSup>
                    <m:r>
                      <a:rPr lang="en-US" sz="2000" i="1" smtClean="0">
                        <a:latin typeface="Cambria Math"/>
                      </a:rPr>
                      <m:t>𝑢</m:t>
                    </m:r>
                    <m:r>
                      <a:rPr lang="en-US" sz="2000" i="1" smtClean="0">
                        <a:latin typeface="Cambria Math"/>
                      </a:rPr>
                      <m:t>(</m:t>
                    </m:r>
                    <m:r>
                      <a:rPr lang="en-US" sz="2000" i="1" smtClean="0">
                        <a:latin typeface="Cambria Math"/>
                      </a:rPr>
                      <m:t>𝑡</m:t>
                    </m:r>
                    <m:r>
                      <a:rPr lang="en-US" sz="2000" i="1" smtClean="0">
                        <a:latin typeface="Cambria Math"/>
                      </a:rPr>
                      <m:t>)</m:t>
                    </m:r>
                  </m:oMath>
                </a14:m>
                <a:endParaRPr lang="en-US" sz="2000"/>
              </a:p>
              <a:p>
                <a:pPr>
                  <a:spcBef>
                    <a:spcPts val="2400"/>
                  </a:spcBef>
                </a:pPr>
                <a:r>
                  <a:rPr lang="en-US" sz="2000"/>
                  <a:t>Household utility</a:t>
                </a:r>
              </a:p>
              <a:p>
                <a:pPr lvl="1">
                  <a:spcBef>
                    <a:spcPts val="1200"/>
                  </a:spcBef>
                </a:pPr>
                <a:r>
                  <a:rPr lang="en-US" sz="2000"/>
                  <a:t>labor supply, depends on productivity</a:t>
                </a:r>
              </a:p>
              <a:p>
                <a:pPr lvl="1">
                  <a:spcBef>
                    <a:spcPts val="1200"/>
                  </a:spcBef>
                </a:pPr>
                <a:r>
                  <a:rPr lang="en-US" sz="2000"/>
                  <a:t>consumption and saving decisions</a:t>
                </a:r>
              </a:p>
              <a:p>
                <a:pPr>
                  <a:spcBef>
                    <a:spcPts val="2400"/>
                  </a:spcBef>
                </a:pPr>
                <a:r>
                  <a:rPr lang="en-US" sz="2000"/>
                  <a:t>Investment &amp; inventory</a:t>
                </a:r>
              </a:p>
              <a:p>
                <a:pPr lvl="1">
                  <a:spcBef>
                    <a:spcPts val="1200"/>
                  </a:spcBef>
                </a:pPr>
                <a:r>
                  <a:rPr lang="en-US" sz="2000"/>
                  <a:t>drives economy from period to period</a:t>
                </a:r>
              </a:p>
              <a:p>
                <a:pPr>
                  <a:spcBef>
                    <a:spcPts val="2400"/>
                  </a:spcBef>
                </a:pPr>
                <a:r>
                  <a:rPr lang="en-US" sz="2000"/>
                  <a:t>Markets clear</a:t>
                </a:r>
              </a:p>
              <a:p>
                <a:pPr>
                  <a:spcBef>
                    <a:spcPts val="2400"/>
                  </a:spcBef>
                </a:pPr>
                <a:r>
                  <a:rPr lang="en-US" sz="2000"/>
                  <a:t>Breakdowns (sector, labor types, …)  </a:t>
                </a:r>
                <a:r>
                  <a:rPr lang="en-US" sz="2000">
                    <a:ea typeface="Cambria Math" panose="02040503050406030204" pitchFamily="18" charset="0"/>
                  </a:rPr>
                  <a:t>⇒ thousands of equations</a:t>
                </a:r>
                <a:endParaRPr lang="en-US" sz="2000"/>
              </a:p>
            </p:txBody>
          </p:sp>
        </mc:Choice>
        <mc:Fallback>
          <p:sp>
            <p:nvSpPr>
              <p:cNvPr id="4" name="Content Placeholder 2">
                <a:extLst>
                  <a:ext uri="{FF2B5EF4-FFF2-40B4-BE49-F238E27FC236}">
                    <a16:creationId xmlns:a16="http://schemas.microsoft.com/office/drawing/2014/main" id="{2BD98A2C-A682-0097-5216-4E1D893F557D}"/>
                  </a:ext>
                </a:extLst>
              </p:cNvPr>
              <p:cNvSpPr txBox="1">
                <a:spLocks noRot="1" noChangeAspect="1" noMove="1" noResize="1" noEditPoints="1" noAdjustHandles="1" noChangeArrowheads="1" noChangeShapeType="1" noTextEdit="1"/>
              </p:cNvSpPr>
              <p:nvPr/>
            </p:nvSpPr>
            <p:spPr>
              <a:xfrm>
                <a:off x="498763" y="969567"/>
                <a:ext cx="8430323" cy="5297419"/>
              </a:xfrm>
              <a:prstGeom prst="rect">
                <a:avLst/>
              </a:prstGeom>
              <a:blipFill>
                <a:blip r:embed="rId2"/>
                <a:stretch>
                  <a:fillRect l="-651" t="-1151" b="-1036"/>
                </a:stretch>
              </a:blipFill>
            </p:spPr>
            <p:txBody>
              <a:bodyPr/>
              <a:lstStyle/>
              <a:p>
                <a:r>
                  <a:rPr lang="en-PH">
                    <a:noFill/>
                  </a:rPr>
                  <a:t> </a:t>
                </a:r>
              </a:p>
            </p:txBody>
          </p:sp>
        </mc:Fallback>
      </mc:AlternateContent>
      <p:sp>
        <p:nvSpPr>
          <p:cNvPr id="2" name="TextBox 1">
            <a:extLst>
              <a:ext uri="{FF2B5EF4-FFF2-40B4-BE49-F238E27FC236}">
                <a16:creationId xmlns:a16="http://schemas.microsoft.com/office/drawing/2014/main" id="{FB7A18E3-6CD5-50B4-6610-6484DBAB3A06}"/>
              </a:ext>
            </a:extLst>
          </p:cNvPr>
          <p:cNvSpPr txBox="1"/>
          <p:nvPr/>
        </p:nvSpPr>
        <p:spPr>
          <a:xfrm rot="20468990">
            <a:off x="8064359" y="3797782"/>
            <a:ext cx="3796146" cy="1708160"/>
          </a:xfrm>
          <a:prstGeom prst="rect">
            <a:avLst/>
          </a:prstGeom>
          <a:noFill/>
          <a:ln>
            <a:solidFill>
              <a:srgbClr val="C00000"/>
            </a:solidFill>
          </a:ln>
        </p:spPr>
        <p:txBody>
          <a:bodyPr wrap="square" rtlCol="0">
            <a:spAutoFit/>
          </a:bodyPr>
          <a:lstStyle/>
          <a:p>
            <a:r>
              <a:rPr lang="en-US" sz="2000">
                <a:solidFill>
                  <a:schemeClr val="accent1"/>
                </a:solidFill>
              </a:rPr>
              <a:t>Endogenous cycle theory long lost.</a:t>
            </a:r>
          </a:p>
          <a:p>
            <a:pPr>
              <a:spcBef>
                <a:spcPts val="600"/>
              </a:spcBef>
            </a:pPr>
            <a:r>
              <a:rPr lang="en-PH" sz="2000">
                <a:solidFill>
                  <a:schemeClr val="accent1"/>
                </a:solidFill>
              </a:rPr>
              <a:t>Summers:</a:t>
            </a:r>
          </a:p>
          <a:p>
            <a:pPr marL="166688"/>
            <a:r>
              <a:rPr lang="en-PH" sz="2000">
                <a:solidFill>
                  <a:schemeClr val="accent1"/>
                </a:solidFill>
              </a:rPr>
              <a:t>“Economics knows a fair amount, and economics has forgotten a fair amount.”</a:t>
            </a:r>
          </a:p>
        </p:txBody>
      </p:sp>
    </p:spTree>
    <p:extLst>
      <p:ext uri="{BB962C8B-B14F-4D97-AF65-F5344CB8AC3E}">
        <p14:creationId xmlns:p14="http://schemas.microsoft.com/office/powerpoint/2010/main" val="302235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8E319-4203-6F2E-0887-C3F83006ABB4}"/>
              </a:ext>
            </a:extLst>
          </p:cNvPr>
          <p:cNvSpPr>
            <a:spLocks noGrp="1"/>
          </p:cNvSpPr>
          <p:nvPr>
            <p:ph type="title"/>
          </p:nvPr>
        </p:nvSpPr>
        <p:spPr/>
        <p:txBody>
          <a:bodyPr/>
          <a:lstStyle/>
          <a:p>
            <a:r>
              <a:rPr lang="en-US"/>
              <a:t>Business Cycles:  Two Schools of Thought</a:t>
            </a:r>
            <a:endParaRPr lang="en-PH"/>
          </a:p>
        </p:txBody>
      </p:sp>
      <p:sp>
        <p:nvSpPr>
          <p:cNvPr id="4" name="Content Placeholder 2">
            <a:extLst>
              <a:ext uri="{FF2B5EF4-FFF2-40B4-BE49-F238E27FC236}">
                <a16:creationId xmlns:a16="http://schemas.microsoft.com/office/drawing/2014/main" id="{C6322B66-73C7-BDCF-672F-3D76F8EBF963}"/>
              </a:ext>
            </a:extLst>
          </p:cNvPr>
          <p:cNvSpPr txBox="1">
            <a:spLocks/>
          </p:cNvSpPr>
          <p:nvPr/>
        </p:nvSpPr>
        <p:spPr>
          <a:xfrm>
            <a:off x="1360449" y="1170879"/>
            <a:ext cx="8904435" cy="49966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PH" sz="2000"/>
              <a:t>Exogenous shocks – the dominant paradigm</a:t>
            </a:r>
          </a:p>
          <a:p>
            <a:pPr lvl="1">
              <a:spcBef>
                <a:spcPts val="1200"/>
              </a:spcBef>
            </a:pPr>
            <a:r>
              <a:rPr lang="en-PH" sz="2000"/>
              <a:t>deviations from potential growth as aberrations</a:t>
            </a:r>
          </a:p>
          <a:p>
            <a:pPr lvl="1">
              <a:spcBef>
                <a:spcPts val="1200"/>
              </a:spcBef>
            </a:pPr>
            <a:r>
              <a:rPr lang="en-PH" sz="2000"/>
              <a:t>follows the Classical orthodoxy</a:t>
            </a:r>
          </a:p>
          <a:p>
            <a:pPr lvl="1">
              <a:spcBef>
                <a:spcPts val="1200"/>
              </a:spcBef>
            </a:pPr>
            <a:r>
              <a:rPr lang="en-PH" sz="2000"/>
              <a:t>mathematically tractable</a:t>
            </a:r>
          </a:p>
          <a:p>
            <a:pPr lvl="1">
              <a:spcBef>
                <a:spcPts val="1200"/>
              </a:spcBef>
            </a:pPr>
            <a:r>
              <a:rPr lang="en-PH" sz="2000"/>
              <a:t>but the unexplained is at only one remove:  Where do the shocks come from?</a:t>
            </a:r>
          </a:p>
          <a:p>
            <a:pPr>
              <a:spcBef>
                <a:spcPts val="3000"/>
              </a:spcBef>
            </a:pPr>
            <a:r>
              <a:rPr lang="en-PH" sz="2000"/>
              <a:t>Endogenous cycles – insight from the fringes</a:t>
            </a:r>
          </a:p>
          <a:p>
            <a:pPr lvl="1">
              <a:spcBef>
                <a:spcPts val="1200"/>
              </a:spcBef>
            </a:pPr>
            <a:r>
              <a:rPr lang="en-PH" sz="2000"/>
              <a:t>internal process drives expansion and contraction</a:t>
            </a:r>
          </a:p>
          <a:p>
            <a:pPr lvl="1">
              <a:spcBef>
                <a:spcPts val="1200"/>
              </a:spcBef>
            </a:pPr>
            <a:r>
              <a:rPr lang="en-PH" sz="2000"/>
              <a:t>dynamic – vs comparative statics of both Classical &amp; Keynesian economics</a:t>
            </a:r>
          </a:p>
          <a:p>
            <a:pPr lvl="1">
              <a:spcBef>
                <a:spcPts val="1200"/>
              </a:spcBef>
            </a:pPr>
            <a:r>
              <a:rPr lang="en-PH" sz="2000"/>
              <a:t>not mathematically tractable</a:t>
            </a:r>
          </a:p>
          <a:p>
            <a:pPr lvl="1">
              <a:spcBef>
                <a:spcPts val="1200"/>
              </a:spcBef>
            </a:pPr>
            <a:r>
              <a:rPr lang="en-PH" sz="2000"/>
              <a:t>exogenous shocks are still part of the story but endogenous cyclical processes influence vulnerability</a:t>
            </a:r>
          </a:p>
          <a:p>
            <a:pPr marL="114300" indent="0">
              <a:buFont typeface="Arial" panose="020B0604020202020204" pitchFamily="34" charset="0"/>
              <a:buNone/>
            </a:pPr>
            <a:endParaRPr lang="en-PH" sz="2000"/>
          </a:p>
        </p:txBody>
      </p:sp>
    </p:spTree>
    <p:extLst>
      <p:ext uri="{BB962C8B-B14F-4D97-AF65-F5344CB8AC3E}">
        <p14:creationId xmlns:p14="http://schemas.microsoft.com/office/powerpoint/2010/main" val="421225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FB71B6-7FB9-CB01-0118-AD665B538C28}"/>
              </a:ext>
            </a:extLst>
          </p:cNvPr>
          <p:cNvSpPr>
            <a:spLocks noGrp="1"/>
          </p:cNvSpPr>
          <p:nvPr>
            <p:ph type="title"/>
          </p:nvPr>
        </p:nvSpPr>
        <p:spPr/>
        <p:txBody>
          <a:bodyPr/>
          <a:lstStyle/>
          <a:p>
            <a:r>
              <a:rPr lang="en-US"/>
              <a:t>Schumpeter’s Indictment</a:t>
            </a:r>
            <a:endParaRPr lang="en-PH"/>
          </a:p>
        </p:txBody>
      </p:sp>
      <p:sp>
        <p:nvSpPr>
          <p:cNvPr id="4" name="TextBox 3">
            <a:extLst>
              <a:ext uri="{FF2B5EF4-FFF2-40B4-BE49-F238E27FC236}">
                <a16:creationId xmlns:a16="http://schemas.microsoft.com/office/drawing/2014/main" id="{478953DA-988C-C134-BAFA-F955C7A081B7}"/>
              </a:ext>
            </a:extLst>
          </p:cNvPr>
          <p:cNvSpPr txBox="1"/>
          <p:nvPr/>
        </p:nvSpPr>
        <p:spPr>
          <a:xfrm>
            <a:off x="158932" y="780586"/>
            <a:ext cx="5731377" cy="369332"/>
          </a:xfrm>
          <a:prstGeom prst="rect">
            <a:avLst/>
          </a:prstGeom>
          <a:noFill/>
        </p:spPr>
        <p:txBody>
          <a:bodyPr wrap="none" rtlCol="0">
            <a:spAutoFit/>
          </a:bodyPr>
          <a:lstStyle/>
          <a:p>
            <a:r>
              <a:rPr lang="en-US" sz="1800" cap="none"/>
              <a:t>Schumpeter, Joseph A. (1954), </a:t>
            </a:r>
            <a:r>
              <a:rPr lang="en-US" sz="1800" i="1" cap="none"/>
              <a:t>History of Economic Analysis</a:t>
            </a:r>
            <a:endParaRPr lang="en-PH"/>
          </a:p>
        </p:txBody>
      </p:sp>
      <p:sp>
        <p:nvSpPr>
          <p:cNvPr id="5" name="Content Placeholder 2">
            <a:extLst>
              <a:ext uri="{FF2B5EF4-FFF2-40B4-BE49-F238E27FC236}">
                <a16:creationId xmlns:a16="http://schemas.microsoft.com/office/drawing/2014/main" id="{70A1593C-29CC-12C2-53BA-C49C55C3AACB}"/>
              </a:ext>
            </a:extLst>
          </p:cNvPr>
          <p:cNvSpPr txBox="1">
            <a:spLocks/>
          </p:cNvSpPr>
          <p:nvPr/>
        </p:nvSpPr>
        <p:spPr>
          <a:xfrm>
            <a:off x="310438" y="1275575"/>
            <a:ext cx="8722050" cy="17798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tabLst>
                <a:tab pos="9891713" algn="r"/>
              </a:tabLst>
            </a:pPr>
            <a:r>
              <a:rPr lang="en-PH" sz="1800"/>
              <a:t>An “indictment stands against the vast majority of the economists … :  with few exceptions, of which Marx was the most influential one, they treated cycles as a phenomenon that is super-imposed upon the normal course of capitalist life and mostly as a pathological one; it never occurred to the majority to look to business cycles for material with which to build the fundamental theory of capitalist reality.” 	</a:t>
            </a:r>
            <a:r>
              <a:rPr lang="en-PH" sz="1400"/>
              <a:t>p. 1135</a:t>
            </a:r>
            <a:r>
              <a:rPr lang="en-PH" sz="1800"/>
              <a:t>   </a:t>
            </a:r>
          </a:p>
        </p:txBody>
      </p:sp>
      <p:sp>
        <p:nvSpPr>
          <p:cNvPr id="6" name="Content Placeholder 2">
            <a:extLst>
              <a:ext uri="{FF2B5EF4-FFF2-40B4-BE49-F238E27FC236}">
                <a16:creationId xmlns:a16="http://schemas.microsoft.com/office/drawing/2014/main" id="{79F8C01B-3EB1-971D-3E6A-B2A7764FAC1D}"/>
              </a:ext>
            </a:extLst>
          </p:cNvPr>
          <p:cNvSpPr txBox="1">
            <a:spLocks/>
          </p:cNvSpPr>
          <p:nvPr/>
        </p:nvSpPr>
        <p:spPr>
          <a:xfrm>
            <a:off x="310438" y="3267308"/>
            <a:ext cx="10655823" cy="325615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Bef>
                <a:spcPts val="1800"/>
              </a:spcBef>
              <a:tabLst>
                <a:tab pos="10460038" algn="r"/>
              </a:tabLst>
            </a:pPr>
            <a:r>
              <a:rPr lang="en-PH" sz="1800"/>
              <a:t>Why:  “Most [theories of the business cycle] were bound to appeal to economists who had developed economic statics as the centerpiece of their science. As we have seen above, they naturally exaggerated the importance of their central achievement. They saw more in it than … a logical schema that is useful for clearing up certain equilibrium relations but is not in itself directly applicable to the given processes of real life. They did not realize how many and how important the phenomena are that escape this logical schema and loved to believe that they had got hold of all that was essential and ‘normal.’ Now, from the standpoint of this type of analysis, it is natural to locate the ‘causes’ of observed disturbances either outside of the economic system or in the fact that the economic engine, like any engine, never works with precision.”	</a:t>
            </a:r>
            <a:r>
              <a:rPr lang="en-PH" sz="1400"/>
              <a:t>p. 1132 </a:t>
            </a:r>
            <a:r>
              <a:rPr lang="en-PH" sz="1800"/>
              <a:t>  </a:t>
            </a:r>
          </a:p>
        </p:txBody>
      </p:sp>
      <p:grpSp>
        <p:nvGrpSpPr>
          <p:cNvPr id="8" name="Group 7">
            <a:extLst>
              <a:ext uri="{FF2B5EF4-FFF2-40B4-BE49-F238E27FC236}">
                <a16:creationId xmlns:a16="http://schemas.microsoft.com/office/drawing/2014/main" id="{9900E83D-2A1F-C737-75EB-A2F0B55E3828}"/>
              </a:ext>
            </a:extLst>
          </p:cNvPr>
          <p:cNvGrpSpPr/>
          <p:nvPr/>
        </p:nvGrpSpPr>
        <p:grpSpPr>
          <a:xfrm>
            <a:off x="9697703" y="177874"/>
            <a:ext cx="2142069" cy="2941051"/>
            <a:chOff x="9697703" y="177874"/>
            <a:chExt cx="2142069" cy="2941051"/>
          </a:xfrm>
        </p:grpSpPr>
        <p:pic>
          <p:nvPicPr>
            <p:cNvPr id="2" name="Picture 1">
              <a:extLst>
                <a:ext uri="{FF2B5EF4-FFF2-40B4-BE49-F238E27FC236}">
                  <a16:creationId xmlns:a16="http://schemas.microsoft.com/office/drawing/2014/main" id="{6107731C-16EC-C1C2-0583-A9656C284FA2}"/>
                </a:ext>
              </a:extLst>
            </p:cNvPr>
            <p:cNvPicPr>
              <a:picLocks noChangeAspect="1"/>
            </p:cNvPicPr>
            <p:nvPr/>
          </p:nvPicPr>
          <p:blipFill>
            <a:blip r:embed="rId2"/>
            <a:stretch>
              <a:fillRect/>
            </a:stretch>
          </p:blipFill>
          <p:spPr>
            <a:xfrm>
              <a:off x="9697703" y="177874"/>
              <a:ext cx="2142069" cy="2356276"/>
            </a:xfrm>
            <a:prstGeom prst="rect">
              <a:avLst/>
            </a:prstGeom>
            <a:ln>
              <a:solidFill>
                <a:schemeClr val="accent1"/>
              </a:solidFill>
            </a:ln>
          </p:spPr>
        </p:pic>
        <p:sp>
          <p:nvSpPr>
            <p:cNvPr id="7" name="TextBox 6">
              <a:extLst>
                <a:ext uri="{FF2B5EF4-FFF2-40B4-BE49-F238E27FC236}">
                  <a16:creationId xmlns:a16="http://schemas.microsoft.com/office/drawing/2014/main" id="{7BCE6B7B-A8D9-B6EC-2C9A-82214CAFF395}"/>
                </a:ext>
              </a:extLst>
            </p:cNvPr>
            <p:cNvSpPr txBox="1"/>
            <p:nvPr/>
          </p:nvSpPr>
          <p:spPr>
            <a:xfrm>
              <a:off x="9850959" y="2534150"/>
              <a:ext cx="1813253" cy="584775"/>
            </a:xfrm>
            <a:prstGeom prst="rect">
              <a:avLst/>
            </a:prstGeom>
            <a:noFill/>
          </p:spPr>
          <p:txBody>
            <a:bodyPr wrap="none" rtlCol="0">
              <a:spAutoFit/>
            </a:bodyPr>
            <a:lstStyle/>
            <a:p>
              <a:pPr algn="ctr"/>
              <a:r>
                <a:rPr lang="en-US" sz="1600"/>
                <a:t>Joseph Schumpeter</a:t>
              </a:r>
            </a:p>
            <a:p>
              <a:pPr algn="ctr"/>
              <a:r>
                <a:rPr lang="en-US" sz="1600"/>
                <a:t>1883-1950</a:t>
              </a:r>
              <a:endParaRPr lang="en-PH" sz="1600"/>
            </a:p>
          </p:txBody>
        </p:sp>
      </p:grpSp>
    </p:spTree>
    <p:extLst>
      <p:ext uri="{BB962C8B-B14F-4D97-AF65-F5344CB8AC3E}">
        <p14:creationId xmlns:p14="http://schemas.microsoft.com/office/powerpoint/2010/main" val="206369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83A4C3-212C-CB77-EBD9-506ED286E41C}"/>
              </a:ext>
            </a:extLst>
          </p:cNvPr>
          <p:cNvSpPr>
            <a:spLocks noGrp="1"/>
          </p:cNvSpPr>
          <p:nvPr>
            <p:ph type="title"/>
          </p:nvPr>
        </p:nvSpPr>
        <p:spPr>
          <a:xfrm>
            <a:off x="158931" y="177874"/>
            <a:ext cx="10980123" cy="477055"/>
          </a:xfrm>
        </p:spPr>
        <p:txBody>
          <a:bodyPr/>
          <a:lstStyle/>
          <a:p>
            <a:r>
              <a:rPr lang="en-US"/>
              <a:t>How to Understand the Great Financial Crisis of 2008-9?</a:t>
            </a:r>
            <a:endParaRPr lang="en-PH"/>
          </a:p>
        </p:txBody>
      </p:sp>
      <p:sp>
        <p:nvSpPr>
          <p:cNvPr id="4" name="Content Placeholder 2">
            <a:extLst>
              <a:ext uri="{FF2B5EF4-FFF2-40B4-BE49-F238E27FC236}">
                <a16:creationId xmlns:a16="http://schemas.microsoft.com/office/drawing/2014/main" id="{4C7D8853-3E8D-8C87-C589-E5363C4057F9}"/>
              </a:ext>
            </a:extLst>
          </p:cNvPr>
          <p:cNvSpPr txBox="1">
            <a:spLocks/>
          </p:cNvSpPr>
          <p:nvPr/>
        </p:nvSpPr>
        <p:spPr>
          <a:xfrm>
            <a:off x="1204264" y="1172736"/>
            <a:ext cx="9166370" cy="51388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PH" sz="2000"/>
              <a:t>Larry Summers, interviewed by Martin Wolf about the Great Financial Crisis, 2011</a:t>
            </a:r>
          </a:p>
          <a:p>
            <a:pPr marL="114300" indent="0">
              <a:buFont typeface="Arial" panose="020B0604020202020204" pitchFamily="34" charset="0"/>
              <a:buNone/>
            </a:pPr>
            <a:r>
              <a:rPr lang="en-PH" sz="1200">
                <a:hlinkClick r:id="rId2"/>
              </a:rPr>
              <a:t>https://www.youtube.com/watch?v=Vgg5DoPkgYc</a:t>
            </a:r>
            <a:r>
              <a:rPr lang="en-PH" sz="1200"/>
              <a:t> , 6:05-18:35</a:t>
            </a:r>
          </a:p>
          <a:p>
            <a:pPr marL="0" indent="0">
              <a:spcBef>
                <a:spcPts val="2400"/>
              </a:spcBef>
              <a:buNone/>
            </a:pPr>
            <a:r>
              <a:rPr lang="en-US" sz="2000"/>
              <a:t>Wolf:  “a profound failure in modern economics”</a:t>
            </a:r>
          </a:p>
          <a:p>
            <a:pPr marL="0" indent="0">
              <a:spcBef>
                <a:spcPts val="2400"/>
              </a:spcBef>
              <a:buFont typeface="Arial" panose="020B0604020202020204" pitchFamily="34" charset="0"/>
              <a:buNone/>
            </a:pPr>
            <a:r>
              <a:rPr lang="en-US" sz="2000"/>
              <a:t>Summers:</a:t>
            </a:r>
            <a:endParaRPr lang="en-PH" sz="2000"/>
          </a:p>
          <a:p>
            <a:pPr>
              <a:spcBef>
                <a:spcPts val="1200"/>
              </a:spcBef>
            </a:pPr>
            <a:r>
              <a:rPr lang="en-PH" sz="2000"/>
              <a:t>“Economics knows a fair amount, and economics has forgotten a fair amount.”</a:t>
            </a:r>
          </a:p>
          <a:p>
            <a:pPr>
              <a:spcBef>
                <a:spcPts val="1200"/>
              </a:spcBef>
            </a:pPr>
            <a:r>
              <a:rPr lang="en-PH" sz="2000"/>
              <a:t>There is a lot about the crisis in Bagehot (1873), Minsky (1986), Kindleberger (1978).</a:t>
            </a:r>
          </a:p>
          <a:p>
            <a:pPr>
              <a:spcBef>
                <a:spcPts val="1200"/>
              </a:spcBef>
            </a:pPr>
            <a:r>
              <a:rPr lang="en-PH" sz="2000"/>
              <a:t>Why we forgot</a:t>
            </a:r>
          </a:p>
          <a:p>
            <a:pPr lvl="1">
              <a:spcBef>
                <a:spcPts val="1200"/>
              </a:spcBef>
            </a:pPr>
            <a:r>
              <a:rPr lang="en-PH" sz="2000"/>
              <a:t>30 years of financial stability led to models based on financial stability</a:t>
            </a:r>
          </a:p>
          <a:p>
            <a:pPr lvl="1">
              <a:spcBef>
                <a:spcPts val="1200"/>
              </a:spcBef>
            </a:pPr>
            <a:r>
              <a:rPr lang="en-PH" sz="2000"/>
              <a:t>stability followed on an inflationary period instigated by Keynesian policies</a:t>
            </a:r>
          </a:p>
          <a:p>
            <a:pPr lvl="1">
              <a:spcBef>
                <a:spcPts val="1200"/>
              </a:spcBef>
            </a:pPr>
            <a:r>
              <a:rPr lang="en-PH" sz="2000"/>
              <a:t>scientific models adopted to study problems that were more tractable </a:t>
            </a:r>
          </a:p>
          <a:p>
            <a:pPr marL="411480" lvl="1" indent="0">
              <a:buFont typeface="Arial" panose="020B0604020202020204" pitchFamily="34" charset="0"/>
              <a:buNone/>
            </a:pPr>
            <a:r>
              <a:rPr lang="en-PH" sz="2000"/>
              <a:t>	(less tractable being asset volatility, bank runs, multiple equilibria)</a:t>
            </a:r>
          </a:p>
          <a:p>
            <a:pPr marL="685800" lvl="2" indent="0">
              <a:buFont typeface="Arial" panose="020B0604020202020204" pitchFamily="34" charset="0"/>
              <a:buNone/>
            </a:pPr>
            <a:endParaRPr lang="en-PH" sz="1600"/>
          </a:p>
        </p:txBody>
      </p:sp>
    </p:spTree>
    <p:extLst>
      <p:ext uri="{BB962C8B-B14F-4D97-AF65-F5344CB8AC3E}">
        <p14:creationId xmlns:p14="http://schemas.microsoft.com/office/powerpoint/2010/main" val="1213939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A01F05-7808-ADF4-D367-E4E13E97EED1}"/>
              </a:ext>
            </a:extLst>
          </p:cNvPr>
          <p:cNvSpPr>
            <a:spLocks noGrp="1"/>
          </p:cNvSpPr>
          <p:nvPr>
            <p:ph type="title"/>
          </p:nvPr>
        </p:nvSpPr>
        <p:spPr/>
        <p:txBody>
          <a:bodyPr/>
          <a:lstStyle/>
          <a:p>
            <a:r>
              <a:rPr lang="en-US"/>
              <a:t>Mills vs Pigou</a:t>
            </a:r>
            <a:endParaRPr lang="en-PH"/>
          </a:p>
        </p:txBody>
      </p:sp>
      <p:sp>
        <p:nvSpPr>
          <p:cNvPr id="4" name="Content Placeholder 2">
            <a:extLst>
              <a:ext uri="{FF2B5EF4-FFF2-40B4-BE49-F238E27FC236}">
                <a16:creationId xmlns:a16="http://schemas.microsoft.com/office/drawing/2014/main" id="{E69084BA-1BD2-5E5F-C209-FFCEA93FE616}"/>
              </a:ext>
            </a:extLst>
          </p:cNvPr>
          <p:cNvSpPr txBox="1">
            <a:spLocks/>
          </p:cNvSpPr>
          <p:nvPr/>
        </p:nvSpPr>
        <p:spPr>
          <a:xfrm>
            <a:off x="252762" y="874510"/>
            <a:ext cx="5607711" cy="5437078"/>
          </a:xfrm>
          <a:prstGeom prst="rect">
            <a:avLst/>
          </a:prstGeom>
          <a:ln>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buFont typeface="Arial" panose="020B0604020202020204" pitchFamily="34" charset="0"/>
              <a:buNone/>
            </a:pPr>
            <a:r>
              <a:rPr lang="en-PH" sz="2000" u="sng"/>
              <a:t>Endogeneity of Mills (1867)</a:t>
            </a:r>
          </a:p>
          <a:p>
            <a:pPr marL="231775" indent="-176213">
              <a:spcBef>
                <a:spcPts val="800"/>
              </a:spcBef>
            </a:pPr>
            <a:r>
              <a:rPr lang="en-PH" sz="2000"/>
              <a:t>cycles are due to interplay of credit and “mental mood” – swinging from excitement to panic</a:t>
            </a:r>
          </a:p>
          <a:p>
            <a:pPr marL="231775" indent="0">
              <a:buFont typeface="Arial" panose="020B0604020202020204" pitchFamily="34" charset="0"/>
              <a:buNone/>
            </a:pPr>
            <a:r>
              <a:rPr lang="en-US" sz="2000"/>
              <a:t>“As credit is a thing of moral essence, the external character of each stage of its devolopement is traced to a parallel change of mental mood.”</a:t>
            </a:r>
          </a:p>
          <a:p>
            <a:pPr marL="231775" indent="-177800">
              <a:spcBef>
                <a:spcPts val="1200"/>
              </a:spcBef>
            </a:pPr>
            <a:r>
              <a:rPr lang="en-US" sz="2000"/>
              <a:t>credit feeds the boom and starves the bust</a:t>
            </a:r>
          </a:p>
          <a:p>
            <a:pPr marL="231775" indent="-176213">
              <a:spcBef>
                <a:spcPts val="1200"/>
              </a:spcBef>
            </a:pPr>
            <a:r>
              <a:rPr lang="en-US" sz="2000"/>
              <a:t>the remedy? </a:t>
            </a:r>
          </a:p>
          <a:p>
            <a:pPr marL="231775" indent="0">
              <a:buFont typeface="Arial" panose="020B0604020202020204" pitchFamily="34" charset="0"/>
              <a:buNone/>
            </a:pPr>
            <a:r>
              <a:rPr lang="en-US" sz="2000"/>
              <a:t>not to avert panic:  “Panics do not destroy capital; they merely reveal the extent to which it has been previously destroyed by its betrayal into hopelessly unproductive works.”</a:t>
            </a:r>
          </a:p>
          <a:p>
            <a:pPr marL="231775" indent="0">
              <a:buFont typeface="Arial" panose="020B0604020202020204" pitchFamily="34" charset="0"/>
              <a:buNone/>
            </a:pPr>
            <a:r>
              <a:rPr lang="en-US" sz="2000"/>
              <a:t>rather, aiming at the boom, education could forestall the “liability to an ignorant speculative excitement, and a willingness to take immoral risks.” </a:t>
            </a:r>
          </a:p>
        </p:txBody>
      </p:sp>
      <p:sp>
        <p:nvSpPr>
          <p:cNvPr id="5" name="Content Placeholder 2">
            <a:extLst>
              <a:ext uri="{FF2B5EF4-FFF2-40B4-BE49-F238E27FC236}">
                <a16:creationId xmlns:a16="http://schemas.microsoft.com/office/drawing/2014/main" id="{8FF29072-9917-D0F9-91AE-02F76FFEEF4A}"/>
              </a:ext>
            </a:extLst>
          </p:cNvPr>
          <p:cNvSpPr txBox="1">
            <a:spLocks/>
          </p:cNvSpPr>
          <p:nvPr/>
        </p:nvSpPr>
        <p:spPr>
          <a:xfrm>
            <a:off x="6331527" y="874511"/>
            <a:ext cx="5607711" cy="5437077"/>
          </a:xfrm>
          <a:prstGeom prst="rect">
            <a:avLst/>
          </a:prstGeom>
          <a:ln>
            <a:solidFill>
              <a:schemeClr val="tx1"/>
            </a:solidFill>
          </a:ln>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lgn="ctr" fontAlgn="auto">
              <a:spcAft>
                <a:spcPts val="0"/>
              </a:spcAft>
              <a:buSzTx/>
              <a:buFont typeface="Arial" pitchFamily="34" charset="0"/>
              <a:buNone/>
            </a:pPr>
            <a:r>
              <a:rPr lang="en-PH" sz="2000" b="0" u="sng">
                <a:solidFill>
                  <a:schemeClr val="tx1"/>
                </a:solidFill>
                <a:effectLst/>
              </a:rPr>
              <a:t>Exogeneity of Pigou (1927)</a:t>
            </a:r>
          </a:p>
          <a:p>
            <a:pPr marL="114300" indent="0" fontAlgn="auto">
              <a:spcBef>
                <a:spcPts val="800"/>
              </a:spcBef>
              <a:spcAft>
                <a:spcPts val="0"/>
              </a:spcAft>
              <a:buSzTx/>
              <a:buNone/>
            </a:pPr>
            <a:r>
              <a:rPr lang="en-PH" sz="2000" b="0">
                <a:solidFill>
                  <a:schemeClr val="tx1"/>
                </a:solidFill>
                <a:effectLst/>
              </a:rPr>
              <a:t>types of shock</a:t>
            </a:r>
          </a:p>
          <a:p>
            <a:pPr fontAlgn="auto">
              <a:spcBef>
                <a:spcPts val="800"/>
              </a:spcBef>
              <a:spcAft>
                <a:spcPts val="0"/>
              </a:spcAft>
              <a:buClr>
                <a:schemeClr val="tx1"/>
              </a:buClr>
              <a:buSzTx/>
            </a:pPr>
            <a:r>
              <a:rPr lang="en-PH" sz="2000" b="0">
                <a:solidFill>
                  <a:schemeClr val="tx1"/>
                </a:solidFill>
                <a:effectLst/>
              </a:rPr>
              <a:t>real:  harvests; technology; natural resource discoveries; labor disputes; tastes; foreign demand</a:t>
            </a:r>
          </a:p>
          <a:p>
            <a:pPr fontAlgn="auto">
              <a:spcBef>
                <a:spcPts val="800"/>
              </a:spcBef>
              <a:spcAft>
                <a:spcPts val="0"/>
              </a:spcAft>
              <a:buClr>
                <a:schemeClr val="tx1"/>
              </a:buClr>
              <a:buSzTx/>
            </a:pPr>
            <a:r>
              <a:rPr lang="en-PH" sz="2000" b="0">
                <a:solidFill>
                  <a:schemeClr val="tx1"/>
                </a:solidFill>
                <a:effectLst/>
              </a:rPr>
              <a:t>monetary:  government instigated, working through interest rate and bank lending</a:t>
            </a:r>
          </a:p>
          <a:p>
            <a:pPr fontAlgn="auto">
              <a:spcBef>
                <a:spcPts val="800"/>
              </a:spcBef>
              <a:spcAft>
                <a:spcPts val="0"/>
              </a:spcAft>
              <a:buClr>
                <a:schemeClr val="tx1"/>
              </a:buClr>
              <a:buSzTx/>
            </a:pPr>
            <a:r>
              <a:rPr lang="en-PH" sz="2000" b="0">
                <a:solidFill>
                  <a:schemeClr val="tx1"/>
                </a:solidFill>
                <a:effectLst/>
              </a:rPr>
              <a:t>psychological:  errors ofoptimism/pessimism</a:t>
            </a:r>
          </a:p>
          <a:p>
            <a:pPr marL="341313" indent="0" fontAlgn="auto">
              <a:spcBef>
                <a:spcPts val="400"/>
              </a:spcBef>
              <a:spcAft>
                <a:spcPts val="0"/>
              </a:spcAft>
              <a:buClr>
                <a:schemeClr val="tx1"/>
              </a:buClr>
              <a:buSzTx/>
              <a:buNone/>
            </a:pPr>
            <a:r>
              <a:rPr lang="en-PH" sz="2000" b="0">
                <a:solidFill>
                  <a:schemeClr val="tx1"/>
                </a:solidFill>
                <a:effectLst/>
              </a:rPr>
              <a:t>mass effect through </a:t>
            </a:r>
            <a:r>
              <a:rPr lang="en-US" sz="2000" b="0">
                <a:solidFill>
                  <a:schemeClr val="tx1"/>
                </a:solidFill>
                <a:effectLst/>
              </a:rPr>
              <a:t>“a quasi-hypnotic system of mutual suggestion” </a:t>
            </a:r>
          </a:p>
          <a:p>
            <a:pPr marL="111125" indent="0" fontAlgn="auto">
              <a:spcBef>
                <a:spcPts val="1200"/>
              </a:spcBef>
              <a:spcAft>
                <a:spcPts val="0"/>
              </a:spcAft>
              <a:buSzTx/>
              <a:buNone/>
            </a:pPr>
            <a:r>
              <a:rPr lang="en-PH" sz="2000" b="0">
                <a:solidFill>
                  <a:schemeClr val="tx1"/>
                </a:solidFill>
                <a:effectLst/>
              </a:rPr>
              <a:t>boom can lead to bust with the error of pessimism </a:t>
            </a:r>
            <a:r>
              <a:rPr lang="en-US" sz="2000" b="0">
                <a:solidFill>
                  <a:schemeClr val="tx1"/>
                </a:solidFill>
                <a:effectLst/>
              </a:rPr>
              <a:t>“born, not an infant, but a giant.  … an excited man passes from one form of excitement to another more readily than he passes to quiescence.”</a:t>
            </a:r>
          </a:p>
          <a:p>
            <a:pPr marL="111125" indent="0" fontAlgn="auto">
              <a:spcBef>
                <a:spcPts val="400"/>
              </a:spcBef>
              <a:spcAft>
                <a:spcPts val="0"/>
              </a:spcAft>
              <a:buSzTx/>
              <a:buNone/>
            </a:pPr>
            <a:r>
              <a:rPr lang="en-US" sz="2000" b="0">
                <a:solidFill>
                  <a:schemeClr val="tx1"/>
                </a:solidFill>
                <a:effectLst/>
              </a:rPr>
              <a:t>but friction brings gyrations to rest</a:t>
            </a:r>
            <a:endParaRPr lang="en-PH" sz="2000" b="0">
              <a:solidFill>
                <a:schemeClr val="tx1"/>
              </a:solidFill>
              <a:effectLst/>
            </a:endParaRPr>
          </a:p>
        </p:txBody>
      </p:sp>
    </p:spTree>
    <p:extLst>
      <p:ext uri="{BB962C8B-B14F-4D97-AF65-F5344CB8AC3E}">
        <p14:creationId xmlns:p14="http://schemas.microsoft.com/office/powerpoint/2010/main" val="724492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B5FF50-025C-9D06-0A6E-83A95A5B1A71}"/>
              </a:ext>
            </a:extLst>
          </p:cNvPr>
          <p:cNvSpPr>
            <a:spLocks noGrp="1"/>
          </p:cNvSpPr>
          <p:nvPr>
            <p:ph type="title"/>
          </p:nvPr>
        </p:nvSpPr>
        <p:spPr/>
        <p:txBody>
          <a:bodyPr/>
          <a:lstStyle/>
          <a:p>
            <a:r>
              <a:rPr lang="en-US"/>
              <a:t>Austrians vs Keynesians</a:t>
            </a:r>
            <a:endParaRPr lang="en-PH"/>
          </a:p>
        </p:txBody>
      </p:sp>
      <p:sp>
        <p:nvSpPr>
          <p:cNvPr id="4" name="Content Placeholder 2">
            <a:extLst>
              <a:ext uri="{FF2B5EF4-FFF2-40B4-BE49-F238E27FC236}">
                <a16:creationId xmlns:a16="http://schemas.microsoft.com/office/drawing/2014/main" id="{D3B4BC91-2D6A-8D7F-1323-F5EF85C0F0F1}"/>
              </a:ext>
            </a:extLst>
          </p:cNvPr>
          <p:cNvSpPr txBox="1">
            <a:spLocks/>
          </p:cNvSpPr>
          <p:nvPr/>
        </p:nvSpPr>
        <p:spPr>
          <a:xfrm>
            <a:off x="367990" y="947855"/>
            <a:ext cx="6846849" cy="5203564"/>
          </a:xfrm>
          <a:prstGeom prst="rect">
            <a:avLst/>
          </a:prstGeom>
          <a:ln>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PH" sz="2000"/>
              <a:t>Cycle Theory of the Austrian School</a:t>
            </a:r>
          </a:p>
          <a:p>
            <a:pPr marL="0" indent="0" algn="ctr">
              <a:spcBef>
                <a:spcPts val="0"/>
              </a:spcBef>
              <a:buFont typeface="Arial" panose="020B0604020202020204" pitchFamily="34" charset="0"/>
              <a:buNone/>
            </a:pPr>
            <a:r>
              <a:rPr lang="en-PH" sz="2000" u="sng"/>
              <a:t>(out of WWI &amp; Russian Revolution)</a:t>
            </a:r>
          </a:p>
          <a:p>
            <a:pPr marL="55562" indent="0">
              <a:spcBef>
                <a:spcPts val="800"/>
              </a:spcBef>
              <a:buNone/>
            </a:pPr>
            <a:r>
              <a:rPr lang="en-PH" sz="2000"/>
              <a:t>Ludwig von Mises, Freidrich Hayek </a:t>
            </a:r>
          </a:p>
          <a:p>
            <a:pPr marL="231775" indent="-176213">
              <a:spcBef>
                <a:spcPts val="600"/>
              </a:spcBef>
            </a:pPr>
            <a:r>
              <a:rPr lang="en-PH" sz="2000"/>
              <a:t>free marketeers, countering socialism</a:t>
            </a:r>
          </a:p>
          <a:p>
            <a:pPr marL="231775" indent="-176213">
              <a:spcBef>
                <a:spcPts val="600"/>
              </a:spcBef>
            </a:pPr>
            <a:r>
              <a:rPr lang="en-PH" sz="2000"/>
              <a:t>cycles due to a single form of shock:</a:t>
            </a:r>
          </a:p>
          <a:p>
            <a:pPr marL="55562" indent="0" algn="ctr">
              <a:spcBef>
                <a:spcPts val="600"/>
              </a:spcBef>
              <a:buNone/>
            </a:pPr>
            <a:r>
              <a:rPr lang="en-PH" sz="2000" b="1"/>
              <a:t>government mismanagement of the money supply</a:t>
            </a:r>
          </a:p>
          <a:p>
            <a:pPr marL="803275" indent="-803275">
              <a:spcBef>
                <a:spcPts val="1200"/>
              </a:spcBef>
              <a:buFont typeface="Arial" panose="020B0604020202020204" pitchFamily="34" charset="0"/>
              <a:buNone/>
            </a:pPr>
            <a:r>
              <a:rPr lang="en-US" sz="2000"/>
              <a:t>Mises:	a “boom is built on the sands of banknotes and deposits. It must collapse.”</a:t>
            </a:r>
            <a:endParaRPr lang="en-PH" sz="2000"/>
          </a:p>
          <a:p>
            <a:pPr marL="341312" indent="-285750">
              <a:spcBef>
                <a:spcPts val="800"/>
              </a:spcBef>
            </a:pPr>
            <a:r>
              <a:rPr lang="en-PH" sz="2000"/>
              <a:t>monetary stimulus (politcally motivated)</a:t>
            </a:r>
          </a:p>
          <a:p>
            <a:pPr marL="341313" indent="0">
              <a:spcBef>
                <a:spcPts val="800"/>
              </a:spcBef>
              <a:buFont typeface="Arial" panose="020B0604020202020204" pitchFamily="34" charset="0"/>
              <a:buNone/>
            </a:pPr>
            <a:r>
              <a:rPr lang="en-PH" sz="2000">
                <a:sym typeface="Symbol"/>
              </a:rPr>
              <a:t> interest rate </a:t>
            </a:r>
          </a:p>
          <a:p>
            <a:pPr marL="341313" indent="0">
              <a:spcBef>
                <a:spcPts val="800"/>
              </a:spcBef>
              <a:buFont typeface="Arial" panose="020B0604020202020204" pitchFamily="34" charset="0"/>
              <a:buNone/>
            </a:pPr>
            <a:r>
              <a:rPr lang="en-PH" sz="2000">
                <a:sym typeface="Symbol"/>
              </a:rPr>
              <a:t> investment misallocated to projects of too long gestation</a:t>
            </a:r>
          </a:p>
          <a:p>
            <a:pPr marL="285750" indent="-285750">
              <a:spcBef>
                <a:spcPts val="800"/>
              </a:spcBef>
            </a:pPr>
            <a:r>
              <a:rPr lang="en-PH" sz="2000"/>
              <a:t>temptation to avoid bust with more credit</a:t>
            </a:r>
          </a:p>
          <a:p>
            <a:pPr marL="285750" indent="0">
              <a:spcBef>
                <a:spcPts val="400"/>
              </a:spcBef>
              <a:buFont typeface="Arial" panose="020B0604020202020204" pitchFamily="34" charset="0"/>
              <a:buNone/>
            </a:pPr>
            <a:r>
              <a:rPr lang="en-PH" sz="2000"/>
              <a:t>this </a:t>
            </a:r>
            <a:r>
              <a:rPr lang="en-US" sz="2000"/>
              <a:t>“would at best only interrupt, disturb, and prolong the curative process of the depression, if not bring about a new boom with all its inevitable consequences.”  </a:t>
            </a:r>
            <a:endParaRPr lang="en-PH" sz="2000"/>
          </a:p>
        </p:txBody>
      </p:sp>
      <p:sp>
        <p:nvSpPr>
          <p:cNvPr id="5" name="Content Placeholder 2">
            <a:extLst>
              <a:ext uri="{FF2B5EF4-FFF2-40B4-BE49-F238E27FC236}">
                <a16:creationId xmlns:a16="http://schemas.microsoft.com/office/drawing/2014/main" id="{0ABE66F6-FD9C-28ED-5058-C98CB1598877}"/>
              </a:ext>
            </a:extLst>
          </p:cNvPr>
          <p:cNvSpPr txBox="1">
            <a:spLocks/>
          </p:cNvSpPr>
          <p:nvPr/>
        </p:nvSpPr>
        <p:spPr>
          <a:xfrm>
            <a:off x="7638585" y="947854"/>
            <a:ext cx="4185425" cy="5203564"/>
          </a:xfrm>
          <a:prstGeom prst="rect">
            <a:avLst/>
          </a:prstGeom>
          <a:ln>
            <a:solidFill>
              <a:schemeClr val="tx1"/>
            </a:solidFill>
          </a:ln>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0" indent="0" algn="ctr" fontAlgn="auto">
              <a:lnSpc>
                <a:spcPct val="90000"/>
              </a:lnSpc>
              <a:spcAft>
                <a:spcPts val="0"/>
              </a:spcAft>
              <a:buSzTx/>
              <a:buFont typeface="Arial" pitchFamily="34" charset="0"/>
              <a:buNone/>
            </a:pPr>
            <a:r>
              <a:rPr lang="en-PH" sz="2000" b="0">
                <a:solidFill>
                  <a:schemeClr val="tx1"/>
                </a:solidFill>
                <a:effectLst/>
              </a:rPr>
              <a:t>Static Demand Shortfall of Keynesians</a:t>
            </a:r>
          </a:p>
          <a:p>
            <a:pPr marL="0" indent="0" algn="ctr" fontAlgn="auto">
              <a:lnSpc>
                <a:spcPct val="90000"/>
              </a:lnSpc>
              <a:spcBef>
                <a:spcPts val="0"/>
              </a:spcBef>
              <a:spcAft>
                <a:spcPts val="0"/>
              </a:spcAft>
              <a:buSzTx/>
              <a:buFont typeface="Arial" pitchFamily="34" charset="0"/>
              <a:buNone/>
            </a:pPr>
            <a:r>
              <a:rPr lang="en-PH" sz="2000" b="0" u="sng">
                <a:solidFill>
                  <a:schemeClr val="tx1"/>
                </a:solidFill>
                <a:effectLst/>
              </a:rPr>
              <a:t>(out of the Great Depression)</a:t>
            </a:r>
          </a:p>
          <a:p>
            <a:pPr marL="285750" indent="-171450" fontAlgn="auto">
              <a:spcBef>
                <a:spcPts val="1200"/>
              </a:spcBef>
              <a:spcAft>
                <a:spcPts val="0"/>
              </a:spcAft>
              <a:buClrTx/>
              <a:buSzTx/>
            </a:pPr>
            <a:r>
              <a:rPr lang="en-PH" sz="2000" b="0">
                <a:solidFill>
                  <a:schemeClr val="tx1"/>
                </a:solidFill>
                <a:effectLst/>
              </a:rPr>
              <a:t>malaise due to insufficient aggregate demand</a:t>
            </a:r>
          </a:p>
          <a:p>
            <a:pPr marL="285750" indent="-171450" fontAlgn="auto">
              <a:spcBef>
                <a:spcPts val="1200"/>
              </a:spcBef>
              <a:spcAft>
                <a:spcPts val="0"/>
              </a:spcAft>
              <a:buClrTx/>
              <a:buSzTx/>
            </a:pPr>
            <a:r>
              <a:rPr lang="en-PH" sz="2000" b="0">
                <a:solidFill>
                  <a:schemeClr val="tx1"/>
                </a:solidFill>
                <a:effectLst/>
              </a:rPr>
              <a:t>problem:  animal spirits</a:t>
            </a:r>
          </a:p>
          <a:p>
            <a:pPr marL="285750" indent="-171450" fontAlgn="auto">
              <a:spcBef>
                <a:spcPts val="1200"/>
              </a:spcBef>
              <a:spcAft>
                <a:spcPts val="0"/>
              </a:spcAft>
              <a:buClrTx/>
              <a:buSzTx/>
            </a:pPr>
            <a:r>
              <a:rPr lang="en-PH" sz="2000" b="0">
                <a:solidFill>
                  <a:schemeClr val="tx1"/>
                </a:solidFill>
                <a:effectLst/>
              </a:rPr>
              <a:t>solution:  government spending</a:t>
            </a:r>
          </a:p>
          <a:p>
            <a:pPr marL="285750" indent="-171450" fontAlgn="auto">
              <a:spcBef>
                <a:spcPts val="1200"/>
              </a:spcBef>
              <a:spcAft>
                <a:spcPts val="0"/>
              </a:spcAft>
              <a:buClrTx/>
              <a:buSzTx/>
            </a:pPr>
            <a:r>
              <a:rPr lang="en-PH" sz="2000" b="0">
                <a:solidFill>
                  <a:schemeClr val="tx1"/>
                </a:solidFill>
                <a:effectLst/>
              </a:rPr>
              <a:t>validated by WWII spending bringing recovery</a:t>
            </a:r>
          </a:p>
          <a:p>
            <a:pPr marL="114300" indent="0" fontAlgn="auto">
              <a:spcBef>
                <a:spcPts val="1200"/>
              </a:spcBef>
              <a:spcAft>
                <a:spcPts val="0"/>
              </a:spcAft>
              <a:buSzTx/>
              <a:buNone/>
            </a:pPr>
            <a:endParaRPr lang="en-PH" sz="2000">
              <a:solidFill>
                <a:schemeClr val="tx1"/>
              </a:solidFill>
            </a:endParaRPr>
          </a:p>
        </p:txBody>
      </p:sp>
    </p:spTree>
    <p:extLst>
      <p:ext uri="{BB962C8B-B14F-4D97-AF65-F5344CB8AC3E}">
        <p14:creationId xmlns:p14="http://schemas.microsoft.com/office/powerpoint/2010/main" val="3824909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651BB1-3200-D9EA-8260-D75B7F2B6BDA}"/>
              </a:ext>
            </a:extLst>
          </p:cNvPr>
          <p:cNvSpPr>
            <a:spLocks noGrp="1"/>
          </p:cNvSpPr>
          <p:nvPr>
            <p:ph type="title"/>
          </p:nvPr>
        </p:nvSpPr>
        <p:spPr>
          <a:xfrm>
            <a:off x="158932" y="177874"/>
            <a:ext cx="11617432" cy="477055"/>
          </a:xfrm>
        </p:spPr>
        <p:txBody>
          <a:bodyPr/>
          <a:lstStyle/>
          <a:p>
            <a:r>
              <a:rPr lang="en-US"/>
              <a:t>Neoclassical Synthesis between Classical &amp; Keynesian models</a:t>
            </a:r>
            <a:endParaRPr lang="en-PH"/>
          </a:p>
        </p:txBody>
      </p:sp>
      <p:sp>
        <p:nvSpPr>
          <p:cNvPr id="4" name="Content Placeholder 2">
            <a:extLst>
              <a:ext uri="{FF2B5EF4-FFF2-40B4-BE49-F238E27FC236}">
                <a16:creationId xmlns:a16="http://schemas.microsoft.com/office/drawing/2014/main" id="{3F8193BF-53D5-38AB-D767-855EDCF02F59}"/>
              </a:ext>
            </a:extLst>
          </p:cNvPr>
          <p:cNvSpPr txBox="1">
            <a:spLocks/>
          </p:cNvSpPr>
          <p:nvPr/>
        </p:nvSpPr>
        <p:spPr>
          <a:xfrm>
            <a:off x="494849" y="1252590"/>
            <a:ext cx="5365623" cy="47322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2000"/>
              <a:t>Synthesis</a:t>
            </a:r>
          </a:p>
          <a:p>
            <a:pPr lvl="1">
              <a:spcBef>
                <a:spcPts val="1200"/>
              </a:spcBef>
            </a:pPr>
            <a:r>
              <a:rPr lang="en-PH" sz="2000"/>
              <a:t>LR classical equilibrium theory</a:t>
            </a:r>
          </a:p>
          <a:p>
            <a:pPr lvl="1">
              <a:spcBef>
                <a:spcPts val="1200"/>
              </a:spcBef>
            </a:pPr>
            <a:r>
              <a:rPr lang="en-PH" sz="2000"/>
              <a:t>SR Keynesian wage/price stickiness </a:t>
            </a:r>
          </a:p>
          <a:p>
            <a:pPr marL="1149350" lvl="1" indent="-457200">
              <a:spcBef>
                <a:spcPts val="600"/>
              </a:spcBef>
              <a:buFont typeface="Arial" panose="020B0604020202020204" pitchFamily="34" charset="0"/>
              <a:buNone/>
              <a:tabLst>
                <a:tab pos="1149350" algn="l"/>
              </a:tabLst>
            </a:pPr>
            <a:r>
              <a:rPr lang="en-PH" sz="2000">
                <a:sym typeface="Symbol"/>
              </a:rPr>
              <a:t>	government stimulus to expedite adjustment</a:t>
            </a:r>
          </a:p>
          <a:p>
            <a:pPr>
              <a:spcBef>
                <a:spcPts val="2400"/>
              </a:spcBef>
            </a:pPr>
            <a:r>
              <a:rPr lang="en-PH" sz="2000">
                <a:sym typeface="Symbol"/>
              </a:rPr>
              <a:t>Phillips Curve interpretation</a:t>
            </a:r>
          </a:p>
          <a:p>
            <a:pPr lvl="1">
              <a:spcBef>
                <a:spcPts val="1200"/>
              </a:spcBef>
            </a:pPr>
            <a:r>
              <a:rPr lang="en-PH" sz="2000">
                <a:sym typeface="Symbol"/>
              </a:rPr>
              <a:t>can stimulate demand for recovery</a:t>
            </a:r>
          </a:p>
          <a:p>
            <a:pPr lvl="1">
              <a:spcBef>
                <a:spcPts val="1200"/>
              </a:spcBef>
            </a:pPr>
            <a:r>
              <a:rPr lang="en-PH" sz="2000"/>
              <a:t>but will push up inflation</a:t>
            </a:r>
          </a:p>
          <a:p>
            <a:pPr lvl="1">
              <a:spcBef>
                <a:spcPts val="1200"/>
              </a:spcBef>
            </a:pPr>
            <a:r>
              <a:rPr lang="en-PH" sz="2000"/>
              <a:t>US 1961-69 validation</a:t>
            </a:r>
          </a:p>
          <a:p>
            <a:pPr lvl="1">
              <a:spcBef>
                <a:spcPts val="1200"/>
              </a:spcBef>
            </a:pPr>
            <a:r>
              <a:rPr lang="en-PH" sz="2000"/>
              <a:t>… 1970s upheaval</a:t>
            </a:r>
          </a:p>
          <a:p>
            <a:pPr>
              <a:spcBef>
                <a:spcPts val="2400"/>
              </a:spcBef>
            </a:pPr>
            <a:r>
              <a:rPr lang="en-PH" sz="2000"/>
              <a:t>Stagflation controverted Neoclassical Synthesis</a:t>
            </a:r>
          </a:p>
          <a:p>
            <a:pPr>
              <a:spcBef>
                <a:spcPts val="1800"/>
              </a:spcBef>
            </a:pPr>
            <a:endParaRPr lang="en-PH" sz="2000"/>
          </a:p>
        </p:txBody>
      </p:sp>
      <p:pic>
        <p:nvPicPr>
          <p:cNvPr id="5" name="Picture 4">
            <a:extLst>
              <a:ext uri="{FF2B5EF4-FFF2-40B4-BE49-F238E27FC236}">
                <a16:creationId xmlns:a16="http://schemas.microsoft.com/office/drawing/2014/main" id="{D91FC0EF-BB42-9F99-D1B3-95F3036DD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176045"/>
            <a:ext cx="5494663" cy="466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442C7F04-5EA4-BEB9-3B88-64BAECFE6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76045"/>
            <a:ext cx="5494663" cy="46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39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E04A3F-5682-1D29-4B36-9C2FE7EA5D5C}"/>
              </a:ext>
            </a:extLst>
          </p:cNvPr>
          <p:cNvSpPr>
            <a:spLocks noGrp="1"/>
          </p:cNvSpPr>
          <p:nvPr>
            <p:ph type="title"/>
          </p:nvPr>
        </p:nvSpPr>
        <p:spPr/>
        <p:txBody>
          <a:bodyPr/>
          <a:lstStyle/>
          <a:p>
            <a:r>
              <a:rPr lang="en-US"/>
              <a:t>Natural Rate Theory</a:t>
            </a:r>
            <a:endParaRPr lang="en-PH"/>
          </a:p>
        </p:txBody>
      </p:sp>
      <p:sp>
        <p:nvSpPr>
          <p:cNvPr id="4" name="TextBox 3">
            <a:extLst>
              <a:ext uri="{FF2B5EF4-FFF2-40B4-BE49-F238E27FC236}">
                <a16:creationId xmlns:a16="http://schemas.microsoft.com/office/drawing/2014/main" id="{C548AEF0-0D3C-226F-B48E-30C822CCF230}"/>
              </a:ext>
            </a:extLst>
          </p:cNvPr>
          <p:cNvSpPr txBox="1"/>
          <p:nvPr/>
        </p:nvSpPr>
        <p:spPr>
          <a:xfrm>
            <a:off x="158932" y="758282"/>
            <a:ext cx="3283719" cy="369332"/>
          </a:xfrm>
          <a:prstGeom prst="rect">
            <a:avLst/>
          </a:prstGeom>
          <a:noFill/>
        </p:spPr>
        <p:txBody>
          <a:bodyPr wrap="none" rtlCol="0">
            <a:spAutoFit/>
          </a:bodyPr>
          <a:lstStyle/>
          <a:p>
            <a:r>
              <a:rPr lang="en-PH" sz="1800" cap="none"/>
              <a:t>Friedman (1968) &amp; Phelps (1967)</a:t>
            </a:r>
            <a:endParaRPr lang="en-PH"/>
          </a:p>
        </p:txBody>
      </p:sp>
      <p:sp>
        <p:nvSpPr>
          <p:cNvPr id="5" name="Content Placeholder 2">
            <a:extLst>
              <a:ext uri="{FF2B5EF4-FFF2-40B4-BE49-F238E27FC236}">
                <a16:creationId xmlns:a16="http://schemas.microsoft.com/office/drawing/2014/main" id="{712619C0-672B-EE10-FD36-09DAB8DCA68C}"/>
              </a:ext>
            </a:extLst>
          </p:cNvPr>
          <p:cNvSpPr txBox="1">
            <a:spLocks/>
          </p:cNvSpPr>
          <p:nvPr/>
        </p:nvSpPr>
        <p:spPr>
          <a:xfrm>
            <a:off x="1193181" y="1230967"/>
            <a:ext cx="10058400" cy="49887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2000"/>
              <a:t>Natural rate of unemployment</a:t>
            </a:r>
          </a:p>
          <a:p>
            <a:pPr lvl="1"/>
            <a:r>
              <a:rPr lang="en-PH" sz="2000"/>
              <a:t>unemployment rate in equilibrium determined by frictions matching workers &amp; jobs</a:t>
            </a:r>
          </a:p>
          <a:p>
            <a:pPr lvl="1"/>
            <a:r>
              <a:rPr lang="en-PH" sz="2000"/>
              <a:t>government stimulus can push unemployment below this natural equilibrium</a:t>
            </a:r>
          </a:p>
          <a:p>
            <a:pPr lvl="1"/>
            <a:r>
              <a:rPr lang="en-PH" sz="2000"/>
              <a:t>but only with rising inflation</a:t>
            </a:r>
          </a:p>
          <a:p>
            <a:pPr>
              <a:spcBef>
                <a:spcPts val="1200"/>
              </a:spcBef>
            </a:pPr>
            <a:r>
              <a:rPr lang="en-PH" sz="2000"/>
              <a:t>Expectations of inflation matter</a:t>
            </a:r>
          </a:p>
          <a:p>
            <a:pPr lvl="1"/>
            <a:r>
              <a:rPr lang="en-PH" sz="2000"/>
              <a:t>adaptive expectations are based on past experience</a:t>
            </a:r>
          </a:p>
          <a:p>
            <a:pPr lvl="1"/>
            <a:r>
              <a:rPr lang="en-PH" sz="2000"/>
              <a:t>nominal wages are set to achieve an expected real outcome</a:t>
            </a:r>
          </a:p>
          <a:p>
            <a:pPr>
              <a:spcBef>
                <a:spcPts val="1200"/>
              </a:spcBef>
            </a:pPr>
            <a:r>
              <a:rPr lang="en-PH" sz="2000"/>
              <a:t>Monetary policy implications</a:t>
            </a:r>
          </a:p>
          <a:p>
            <a:pPr lvl="1"/>
            <a:r>
              <a:rPr lang="en-PH" sz="2000"/>
              <a:t>stable inflation </a:t>
            </a:r>
            <a:r>
              <a:rPr lang="en-PH" sz="2000">
                <a:sym typeface="Symbol"/>
              </a:rPr>
              <a:t> unemployment stabilizes at the natural rate</a:t>
            </a:r>
          </a:p>
          <a:p>
            <a:pPr lvl="1"/>
            <a:r>
              <a:rPr lang="en-PH" sz="2000"/>
              <a:t>reducing unemployment below the natural rate </a:t>
            </a:r>
            <a:r>
              <a:rPr lang="en-PH" sz="2000">
                <a:sym typeface="Symbol"/>
              </a:rPr>
              <a:t></a:t>
            </a:r>
            <a:r>
              <a:rPr lang="en-PH" sz="2000"/>
              <a:t> inflation must accelerate (surprise!)</a:t>
            </a:r>
          </a:p>
          <a:p>
            <a:pPr lvl="1"/>
            <a:r>
              <a:rPr lang="en-PH" sz="2000"/>
              <a:t>reducing inflation </a:t>
            </a:r>
            <a:r>
              <a:rPr lang="en-PH" sz="2000">
                <a:sym typeface="Symbol"/>
              </a:rPr>
              <a:t> unemployment rate will rise</a:t>
            </a:r>
          </a:p>
          <a:p>
            <a:pPr>
              <a:spcBef>
                <a:spcPts val="1200"/>
              </a:spcBef>
            </a:pPr>
            <a:r>
              <a:rPr lang="en-PH" sz="2000">
                <a:sym typeface="Symbol"/>
              </a:rPr>
              <a:t>NAIRU</a:t>
            </a:r>
          </a:p>
          <a:p>
            <a:pPr lvl="1"/>
            <a:r>
              <a:rPr lang="en-PH" sz="2000"/>
              <a:t>natural rate of unemployment =  the non-accelerating-inflation rate of unemployment</a:t>
            </a:r>
          </a:p>
          <a:p>
            <a:pPr>
              <a:spcBef>
                <a:spcPts val="1200"/>
              </a:spcBef>
            </a:pPr>
            <a:r>
              <a:rPr lang="en-PH" sz="2000"/>
              <a:t>Conclusion:  1960s Keynesian policies unleashed a world of trouble</a:t>
            </a:r>
          </a:p>
        </p:txBody>
      </p:sp>
    </p:spTree>
    <p:extLst>
      <p:ext uri="{BB962C8B-B14F-4D97-AF65-F5344CB8AC3E}">
        <p14:creationId xmlns:p14="http://schemas.microsoft.com/office/powerpoint/2010/main" val="867464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DD5E95-B145-6FD3-4D2E-9EED46177BC6}"/>
              </a:ext>
            </a:extLst>
          </p:cNvPr>
          <p:cNvSpPr>
            <a:spLocks noGrp="1"/>
          </p:cNvSpPr>
          <p:nvPr>
            <p:ph type="title"/>
          </p:nvPr>
        </p:nvSpPr>
        <p:spPr/>
        <p:txBody>
          <a:bodyPr/>
          <a:lstStyle/>
          <a:p>
            <a:r>
              <a:rPr lang="en-US"/>
              <a:t>Rational Expectations Theory</a:t>
            </a:r>
            <a:endParaRPr lang="en-PH"/>
          </a:p>
        </p:txBody>
      </p:sp>
      <p:sp>
        <p:nvSpPr>
          <p:cNvPr id="4" name="TextBox 3">
            <a:extLst>
              <a:ext uri="{FF2B5EF4-FFF2-40B4-BE49-F238E27FC236}">
                <a16:creationId xmlns:a16="http://schemas.microsoft.com/office/drawing/2014/main" id="{80F4EAA2-C1AB-4487-583B-DEF5EEA30DD9}"/>
              </a:ext>
            </a:extLst>
          </p:cNvPr>
          <p:cNvSpPr txBox="1"/>
          <p:nvPr/>
        </p:nvSpPr>
        <p:spPr>
          <a:xfrm>
            <a:off x="158932" y="791736"/>
            <a:ext cx="1362552" cy="369332"/>
          </a:xfrm>
          <a:prstGeom prst="rect">
            <a:avLst/>
          </a:prstGeom>
          <a:noFill/>
        </p:spPr>
        <p:txBody>
          <a:bodyPr wrap="none" rtlCol="0">
            <a:spAutoFit/>
          </a:bodyPr>
          <a:lstStyle/>
          <a:p>
            <a:r>
              <a:rPr lang="en-PH" sz="1800" cap="none"/>
              <a:t>Lucas (1972)</a:t>
            </a:r>
            <a:endParaRPr lang="en-PH"/>
          </a:p>
        </p:txBody>
      </p:sp>
      <p:sp>
        <p:nvSpPr>
          <p:cNvPr id="5" name="Content Placeholder 2">
            <a:extLst>
              <a:ext uri="{FF2B5EF4-FFF2-40B4-BE49-F238E27FC236}">
                <a16:creationId xmlns:a16="http://schemas.microsoft.com/office/drawing/2014/main" id="{7614717F-6F27-16F6-FCD5-ACDEE7123C54}"/>
              </a:ext>
            </a:extLst>
          </p:cNvPr>
          <p:cNvSpPr txBox="1">
            <a:spLocks/>
          </p:cNvSpPr>
          <p:nvPr/>
        </p:nvSpPr>
        <p:spPr>
          <a:xfrm>
            <a:off x="1326995" y="1161068"/>
            <a:ext cx="9958039" cy="53663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2000"/>
              <a:t>Adaptive expectations</a:t>
            </a:r>
          </a:p>
          <a:p>
            <a:pPr lvl="1"/>
            <a:r>
              <a:rPr lang="en-PH" sz="2000"/>
              <a:t>based on past experience</a:t>
            </a:r>
          </a:p>
          <a:p>
            <a:pPr lvl="1"/>
            <a:r>
              <a:rPr lang="en-PH" sz="2000"/>
              <a:t>accelerating inflation will leave workers accepting lower real wages</a:t>
            </a:r>
          </a:p>
          <a:p>
            <a:pPr lvl="1"/>
            <a:r>
              <a:rPr lang="en-PH" sz="2000">
                <a:sym typeface="Symbol"/>
              </a:rPr>
              <a:t> systematic monetary policy can have an impact on output</a:t>
            </a:r>
          </a:p>
          <a:p>
            <a:pPr>
              <a:spcBef>
                <a:spcPts val="1800"/>
              </a:spcBef>
            </a:pPr>
            <a:r>
              <a:rPr lang="en-PH" sz="2000">
                <a:sym typeface="Symbol"/>
              </a:rPr>
              <a:t>Rational expectations</a:t>
            </a:r>
          </a:p>
          <a:p>
            <a:pPr lvl="1"/>
            <a:r>
              <a:rPr lang="en-PH" sz="2000"/>
              <a:t>based on full information about economic conditions</a:t>
            </a:r>
          </a:p>
          <a:p>
            <a:pPr lvl="1"/>
            <a:r>
              <a:rPr lang="en-PH" sz="2000"/>
              <a:t>expectations incorporate likely range of actions by the monetary authority</a:t>
            </a:r>
          </a:p>
          <a:p>
            <a:pPr lvl="1"/>
            <a:r>
              <a:rPr lang="en-PH" sz="2000"/>
              <a:t>not perfect foresight</a:t>
            </a:r>
          </a:p>
          <a:p>
            <a:pPr lvl="1"/>
            <a:r>
              <a:rPr lang="en-PH" sz="2000"/>
              <a:t>people can be fooled, just not systematically fooled</a:t>
            </a:r>
          </a:p>
          <a:p>
            <a:pPr lvl="1"/>
            <a:r>
              <a:rPr lang="en-PH" sz="2000">
                <a:sym typeface="Symbol"/>
              </a:rPr>
              <a:t> systematic monetary policy has no impact on output</a:t>
            </a:r>
          </a:p>
          <a:p>
            <a:pPr lvl="1"/>
            <a:r>
              <a:rPr lang="en-PH" sz="2000">
                <a:sym typeface="Symbol"/>
              </a:rPr>
              <a:t>an anticipated monetary stimulus will be met with an immediate nominal wage increase</a:t>
            </a:r>
          </a:p>
          <a:p>
            <a:pPr>
              <a:spcBef>
                <a:spcPts val="1800"/>
              </a:spcBef>
            </a:pPr>
            <a:r>
              <a:rPr lang="en-PH" sz="2000">
                <a:sym typeface="Symbol"/>
              </a:rPr>
              <a:t>New Classical Economics</a:t>
            </a:r>
          </a:p>
          <a:p>
            <a:pPr lvl="1"/>
            <a:r>
              <a:rPr lang="en-PH" sz="2000">
                <a:sym typeface="Symbol"/>
              </a:rPr>
              <a:t>originally, models in which unforeseen monetary shocks have an impact on output</a:t>
            </a:r>
          </a:p>
          <a:p>
            <a:pPr lvl="1"/>
            <a:r>
              <a:rPr lang="en-PH" sz="2000">
                <a:sym typeface="Symbol"/>
              </a:rPr>
              <a:t>more broadly, models in which there is no money – real business cycle theory</a:t>
            </a:r>
          </a:p>
        </p:txBody>
      </p:sp>
    </p:spTree>
    <p:extLst>
      <p:ext uri="{BB962C8B-B14F-4D97-AF65-F5344CB8AC3E}">
        <p14:creationId xmlns:p14="http://schemas.microsoft.com/office/powerpoint/2010/main" val="13508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croforasia master" id="{D4E158F6-9A74-4622-8612-BC828E69A1B4}" vid="{F36EFDE2-01DE-4562-BB76-87D5FDBC3AC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BEC952E-E7CD-40AD-BFCB-085933C80C0D}" vid="{2CC43116-F9B7-4B74-8957-A4A458687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macroforasia master</Template>
  <TotalTime>35579</TotalTime>
  <Words>1293</Words>
  <Application>Microsoft Office PowerPoint</Application>
  <PresentationFormat>Widescreen</PresentationFormat>
  <Paragraphs>133</Paragraphs>
  <Slides>10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Aptos</vt:lpstr>
      <vt:lpstr>Arial</vt:lpstr>
      <vt:lpstr>Arial Narrow</vt:lpstr>
      <vt:lpstr>Calibri</vt:lpstr>
      <vt:lpstr>Cambria Math</vt:lpstr>
      <vt:lpstr>Symbol</vt:lpstr>
      <vt:lpstr>Office Theme</vt:lpstr>
      <vt:lpstr>1_Office Theme</vt:lpstr>
      <vt:lpstr>PowerPoint Presentation</vt:lpstr>
      <vt:lpstr>Business Cycles:  Two Schools of Thought</vt:lpstr>
      <vt:lpstr>Schumpeter’s Indictment</vt:lpstr>
      <vt:lpstr>How to Understand the Great Financial Crisis of 2008-9?</vt:lpstr>
      <vt:lpstr>Mills vs Pigou</vt:lpstr>
      <vt:lpstr>Austrians vs Keynesians</vt:lpstr>
      <vt:lpstr>Neoclassical Synthesis between Classical &amp; Keynesian models</vt:lpstr>
      <vt:lpstr>Natural Rate Theory</vt:lpstr>
      <vt:lpstr>Rational Expectations Theory</vt:lpstr>
      <vt:lpstr>State of the Art:  Dynamic Stochastic General Equilibrium Models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Calla Wiemer</dc:creator>
  <cp:lastModifiedBy>Calla Wiemer</cp:lastModifiedBy>
  <cp:revision>14</cp:revision>
  <dcterms:created xsi:type="dcterms:W3CDTF">2022-09-28T05:03:08Z</dcterms:created>
  <dcterms:modified xsi:type="dcterms:W3CDTF">2024-03-09T03:24:58Z</dcterms:modified>
</cp:coreProperties>
</file>