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5" r:id="rId5"/>
    <p:sldId id="267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87256" autoAdjust="0"/>
  </p:normalViewPr>
  <p:slideViewPr>
    <p:cSldViewPr snapToGrid="0">
      <p:cViewPr varScale="1">
        <p:scale>
          <a:sx n="78" d="100"/>
          <a:sy n="78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AF294A39-B125-4F51-952C-7C07840EDB96}"/>
    <pc:docChg chg="delSld modSld">
      <pc:chgData name="Calla Wiemer" userId="77eb88967580a5cd" providerId="LiveId" clId="{AF294A39-B125-4F51-952C-7C07840EDB96}" dt="2024-02-10T10:20:36.643" v="3" actId="47"/>
      <pc:docMkLst>
        <pc:docMk/>
      </pc:docMkLst>
      <pc:sldChg chg="modSp mod">
        <pc:chgData name="Calla Wiemer" userId="77eb88967580a5cd" providerId="LiveId" clId="{AF294A39-B125-4F51-952C-7C07840EDB96}" dt="2024-02-10T10:20:22.461" v="0" actId="6549"/>
        <pc:sldMkLst>
          <pc:docMk/>
          <pc:sldMk cId="1267415441" sldId="256"/>
        </pc:sldMkLst>
        <pc:spChg chg="mod">
          <ac:chgData name="Calla Wiemer" userId="77eb88967580a5cd" providerId="LiveId" clId="{AF294A39-B125-4F51-952C-7C07840EDB96}" dt="2024-02-10T10:20:22.461" v="0" actId="6549"/>
          <ac:spMkLst>
            <pc:docMk/>
            <pc:sldMk cId="1267415441" sldId="256"/>
            <ac:spMk id="3" creationId="{5FF44647-6B5E-9887-2DDE-E2F0A63014C9}"/>
          </ac:spMkLst>
        </pc:spChg>
      </pc:sldChg>
      <pc:sldChg chg="del">
        <pc:chgData name="Calla Wiemer" userId="77eb88967580a5cd" providerId="LiveId" clId="{AF294A39-B125-4F51-952C-7C07840EDB96}" dt="2024-02-10T10:20:26.634" v="1" actId="47"/>
        <pc:sldMkLst>
          <pc:docMk/>
          <pc:sldMk cId="1592365229" sldId="261"/>
        </pc:sldMkLst>
      </pc:sldChg>
      <pc:sldChg chg="del">
        <pc:chgData name="Calla Wiemer" userId="77eb88967580a5cd" providerId="LiveId" clId="{AF294A39-B125-4F51-952C-7C07840EDB96}" dt="2024-02-10T10:20:29.325" v="2" actId="47"/>
        <pc:sldMkLst>
          <pc:docMk/>
          <pc:sldMk cId="444016942" sldId="262"/>
        </pc:sldMkLst>
      </pc:sldChg>
      <pc:sldChg chg="del">
        <pc:chgData name="Calla Wiemer" userId="77eb88967580a5cd" providerId="LiveId" clId="{AF294A39-B125-4F51-952C-7C07840EDB96}" dt="2024-02-10T10:20:36.643" v="3" actId="47"/>
        <pc:sldMkLst>
          <pc:docMk/>
          <pc:sldMk cId="2013593985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10/02/2024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2024.02.12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3741060" y="2298107"/>
            <a:ext cx="47098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Equation of Exchange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Schools of Thought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Empirics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PH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00F3D8-618B-43DC-49ED-63433644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Equation of Exchange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ABC38C-BDF2-636E-E644-7D5DEC19E905}"/>
              </a:ext>
            </a:extLst>
          </p:cNvPr>
          <p:cNvSpPr txBox="1">
            <a:spLocks/>
          </p:cNvSpPr>
          <p:nvPr/>
        </p:nvSpPr>
        <p:spPr>
          <a:xfrm>
            <a:off x="1168260" y="1080160"/>
            <a:ext cx="9506272" cy="51518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“too much money chasing too few goods”  </a:t>
            </a:r>
          </a:p>
          <a:p>
            <a:pPr lvl="1">
              <a:spcBef>
                <a:spcPts val="200"/>
              </a:spcBef>
            </a:pPr>
            <a:r>
              <a:rPr lang="en-US" sz="2000">
                <a:sym typeface="Symbol"/>
              </a:rPr>
              <a:t>  </a:t>
            </a:r>
            <a:r>
              <a:rPr lang="en-US" sz="2000" b="1">
                <a:solidFill>
                  <a:srgbClr val="C00000"/>
                </a:solidFill>
                <a:sym typeface="Symbol"/>
              </a:rPr>
              <a:t>?</a:t>
            </a:r>
          </a:p>
          <a:p>
            <a:pPr lvl="1">
              <a:spcBef>
                <a:spcPts val="200"/>
              </a:spcBef>
            </a:pPr>
            <a:r>
              <a:rPr lang="en-US" sz="2000"/>
              <a:t>observed in declining empires from the Romans to the Song, the Yuan, the Ming</a:t>
            </a:r>
          </a:p>
          <a:p>
            <a:pPr>
              <a:spcBef>
                <a:spcPts val="2400"/>
              </a:spcBef>
            </a:pPr>
            <a:r>
              <a:rPr lang="en-US" sz="2000"/>
              <a:t>Long run vs short run</a:t>
            </a:r>
          </a:p>
          <a:p>
            <a:pPr lvl="1">
              <a:spcBef>
                <a:spcPts val="200"/>
              </a:spcBef>
            </a:pPr>
            <a:r>
              <a:rPr lang="en-US" sz="2000"/>
              <a:t>sustained increases in money feed through to prices</a:t>
            </a:r>
          </a:p>
          <a:p>
            <a:pPr lvl="1">
              <a:spcBef>
                <a:spcPts val="200"/>
              </a:spcBef>
            </a:pPr>
            <a:r>
              <a:rPr lang="en-US" sz="2000"/>
              <a:t>in the short run, real output may be affected</a:t>
            </a:r>
          </a:p>
          <a:p>
            <a:pPr>
              <a:spcBef>
                <a:spcPts val="2400"/>
              </a:spcBef>
            </a:pPr>
            <a:r>
              <a:rPr lang="en-US" sz="2000"/>
              <a:t>Formally:</a:t>
            </a:r>
          </a:p>
          <a:p>
            <a:pPr>
              <a:spcBef>
                <a:spcPts val="1200"/>
              </a:spcBef>
            </a:pPr>
            <a:endParaRPr lang="en-US" sz="2000"/>
          </a:p>
          <a:p>
            <a:pPr marL="3206750" lvl="1" indent="0">
              <a:spcBef>
                <a:spcPts val="1200"/>
              </a:spcBef>
              <a:buFont typeface="Arial" panose="020B0604020202020204" pitchFamily="34" charset="0"/>
              <a:buNone/>
              <a:tabLst>
                <a:tab pos="3487738" algn="l"/>
              </a:tabLst>
            </a:pPr>
            <a:r>
              <a:rPr lang="en-US" altLang="en-US" sz="2000" b="1" i="1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US" altLang="en-US" sz="2000"/>
              <a:t>	= price level</a:t>
            </a:r>
            <a:endParaRPr lang="en-US" altLang="en-US" sz="2000">
              <a:sym typeface="Symbol" pitchFamily="18" charset="2"/>
            </a:endParaRPr>
          </a:p>
          <a:p>
            <a:pPr marL="3206750" lvl="1" indent="0">
              <a:spcBef>
                <a:spcPts val="600"/>
              </a:spcBef>
              <a:buFont typeface="Arial" panose="020B0604020202020204" pitchFamily="34" charset="0"/>
              <a:buNone/>
              <a:tabLst>
                <a:tab pos="3487738" algn="l"/>
              </a:tabLst>
            </a:pPr>
            <a:r>
              <a:rPr lang="en-US" altLang="en-US" sz="2000" b="1" i="1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US" altLang="en-US" sz="2000"/>
              <a:t>	= real output (GDP)</a:t>
            </a:r>
            <a:endParaRPr lang="en-US" altLang="en-US" sz="2000" i="1">
              <a:sym typeface="Symbol" pitchFamily="18" charset="2"/>
            </a:endParaRPr>
          </a:p>
          <a:p>
            <a:pPr marL="3206750" lvl="1" indent="0">
              <a:spcBef>
                <a:spcPts val="600"/>
              </a:spcBef>
              <a:buFont typeface="Arial" panose="020B0604020202020204" pitchFamily="34" charset="0"/>
              <a:buNone/>
              <a:tabLst>
                <a:tab pos="3487738" algn="l"/>
              </a:tabLst>
            </a:pPr>
            <a:r>
              <a:rPr lang="en-US" altLang="en-US" sz="2000" b="1" i="1"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en-US" altLang="en-US" sz="2000"/>
              <a:t> 	= money supply</a:t>
            </a:r>
          </a:p>
          <a:p>
            <a:pPr marL="3206750" lvl="1" indent="0">
              <a:spcBef>
                <a:spcPts val="600"/>
              </a:spcBef>
              <a:buFont typeface="Arial" panose="020B0604020202020204" pitchFamily="34" charset="0"/>
              <a:buNone/>
              <a:tabLst>
                <a:tab pos="3487738" algn="l"/>
              </a:tabLst>
            </a:pPr>
            <a:r>
              <a:rPr lang="en-US" altLang="en-US" sz="2000" b="1" i="1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en-US" altLang="en-US" sz="2000"/>
              <a:t> 	= money velocity </a:t>
            </a:r>
            <a:r>
              <a:rPr lang="en-US" altLang="en-US" sz="2000">
                <a:sym typeface="Symbol" pitchFamily="18" charset="2"/>
              </a:rPr>
              <a:t>  </a:t>
            </a:r>
            <a:r>
              <a:rPr lang="en-US" altLang="en-US" sz="2000" i="1">
                <a:sym typeface="Symbol" pitchFamily="18" charset="2"/>
              </a:rPr>
              <a:t>PQ</a:t>
            </a:r>
            <a:r>
              <a:rPr lang="en-US" altLang="en-US" sz="2000">
                <a:sym typeface="Symbol" pitchFamily="18" charset="2"/>
              </a:rPr>
              <a:t>/</a:t>
            </a:r>
            <a:r>
              <a:rPr lang="en-US" altLang="en-US" sz="2000" i="1">
                <a:sym typeface="Symbol" pitchFamily="18" charset="2"/>
              </a:rPr>
              <a:t>M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F4745E-A742-B44A-9D77-0BBE3F5264FD}"/>
              </a:ext>
            </a:extLst>
          </p:cNvPr>
          <p:cNvSpPr txBox="1"/>
          <p:nvPr/>
        </p:nvSpPr>
        <p:spPr>
          <a:xfrm>
            <a:off x="4562972" y="3363686"/>
            <a:ext cx="1951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600" i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MV </a:t>
            </a:r>
            <a:r>
              <a:rPr lang="en-US" sz="360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3600" i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PQ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8B7CFE-7F2F-E5C6-FC86-B4F2F4FA0CF0}"/>
              </a:ext>
            </a:extLst>
          </p:cNvPr>
          <p:cNvSpPr txBox="1"/>
          <p:nvPr/>
        </p:nvSpPr>
        <p:spPr>
          <a:xfrm>
            <a:off x="8060944" y="3314441"/>
            <a:ext cx="1831592" cy="830997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ot"/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PH" sz="2400" b="0">
                <a:effectLst/>
              </a:rPr>
              <a:t>The Equation</a:t>
            </a:r>
          </a:p>
          <a:p>
            <a:pPr>
              <a:buNone/>
            </a:pPr>
            <a:r>
              <a:rPr lang="en-PH" sz="2400" b="0">
                <a:effectLst/>
              </a:rPr>
              <a:t>of Exchange</a:t>
            </a:r>
          </a:p>
        </p:txBody>
      </p:sp>
    </p:spTree>
    <p:extLst>
      <p:ext uri="{BB962C8B-B14F-4D97-AF65-F5344CB8AC3E}">
        <p14:creationId xmlns:p14="http://schemas.microsoft.com/office/powerpoint/2010/main" val="269141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15E99E-E85E-3052-81A1-7A321204B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Monetarist School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3A4C379-C3BB-D270-DDBE-C94D42B00108}"/>
              </a:ext>
            </a:extLst>
          </p:cNvPr>
          <p:cNvSpPr txBox="1">
            <a:spLocks/>
          </p:cNvSpPr>
          <p:nvPr/>
        </p:nvSpPr>
        <p:spPr>
          <a:xfrm>
            <a:off x="464234" y="1052025"/>
            <a:ext cx="10803987" cy="44973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Quantity theory of money:  The value of money (its purchasing power) is determined by its quantity.</a:t>
            </a:r>
          </a:p>
          <a:p>
            <a:pPr>
              <a:spcBef>
                <a:spcPts val="1800"/>
              </a:spcBef>
            </a:pP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US" sz="2000" i="1"/>
              <a:t>  </a:t>
            </a:r>
            <a:r>
              <a:rPr lang="en-US" sz="2000"/>
              <a:t>trend depends on real factor inputs and productivity.</a:t>
            </a:r>
          </a:p>
          <a:p>
            <a:pPr>
              <a:spcBef>
                <a:spcPts val="1800"/>
              </a:spcBef>
            </a:pP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en-US" sz="2000"/>
              <a:t>  varies in minor and predictable ways:  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en-US" sz="2000" i="1"/>
              <a:t>  </a:t>
            </a:r>
            <a:r>
              <a:rPr lang="en-US" sz="2000">
                <a:sym typeface="Symbol"/>
              </a:rPr>
              <a:t> as inflation .</a:t>
            </a:r>
            <a:endParaRPr lang="en-US" sz="2000"/>
          </a:p>
          <a:p>
            <a:pPr>
              <a:spcBef>
                <a:spcPts val="1800"/>
              </a:spcBef>
            </a:pPr>
            <a:r>
              <a:rPr lang="en-US" sz="2000"/>
              <a:t>Long run:  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M</a:t>
            </a:r>
            <a:r>
              <a:rPr lang="en-US" sz="2000" i="1">
                <a:sym typeface="Symbol"/>
              </a:rPr>
              <a:t>  </a:t>
            </a:r>
            <a:r>
              <a:rPr lang="en-US" sz="2000">
                <a:sym typeface="Symbol"/>
              </a:rPr>
              <a:t>    </a:t>
            </a:r>
            <a:r>
              <a:rPr lang="en-US" sz="2000" i="1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P</a:t>
            </a:r>
            <a:r>
              <a:rPr lang="en-US" sz="2000" i="1">
                <a:sym typeface="Symbol"/>
              </a:rPr>
              <a:t>  </a:t>
            </a:r>
            <a:r>
              <a:rPr lang="en-US" sz="2000">
                <a:sym typeface="Symbol"/>
              </a:rPr>
              <a:t></a:t>
            </a:r>
            <a:r>
              <a:rPr lang="en-US" sz="2000" i="1">
                <a:sym typeface="Symbol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sz="2000">
                <a:sym typeface="Symbol"/>
              </a:rPr>
              <a:t>Short run:  </a:t>
            </a:r>
            <a:r>
              <a:rPr lang="en-US" sz="2000" i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M</a:t>
            </a:r>
            <a:r>
              <a:rPr lang="en-US" sz="2000" i="1">
                <a:solidFill>
                  <a:prstClr val="black"/>
                </a:solidFill>
                <a:sym typeface="Symbol"/>
              </a:rPr>
              <a:t>  </a:t>
            </a:r>
            <a:r>
              <a:rPr lang="en-US" sz="2000">
                <a:solidFill>
                  <a:prstClr val="black"/>
                </a:solidFill>
                <a:sym typeface="Symbol"/>
              </a:rPr>
              <a:t>  </a:t>
            </a:r>
            <a:r>
              <a:rPr lang="en-US" sz="2000" i="1">
                <a:solidFill>
                  <a:prstClr val="black"/>
                </a:solidFill>
                <a:sym typeface="Symbol"/>
              </a:rPr>
              <a:t>may</a:t>
            </a:r>
            <a:r>
              <a:rPr lang="en-US" sz="2000">
                <a:solidFill>
                  <a:prstClr val="black"/>
                </a:solidFill>
                <a:sym typeface="Symbol"/>
              </a:rPr>
              <a:t>   </a:t>
            </a:r>
            <a:r>
              <a:rPr lang="en-US" sz="2000" i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Q </a:t>
            </a:r>
            <a:r>
              <a:rPr lang="en-US" sz="2000">
                <a:solidFill>
                  <a:prstClr val="black"/>
                </a:solidFill>
                <a:sym typeface="Symbol"/>
              </a:rPr>
              <a:t></a:t>
            </a:r>
          </a:p>
          <a:p>
            <a:pPr marL="114300" indent="0">
              <a:spcBef>
                <a:spcPts val="1200"/>
              </a:spcBef>
              <a:buFont typeface="Arial" panose="020B0604020202020204" pitchFamily="34" charset="0"/>
              <a:buNone/>
              <a:tabLst>
                <a:tab pos="338138" algn="l"/>
              </a:tabLst>
            </a:pPr>
            <a:r>
              <a:rPr lang="en-US" sz="2000">
                <a:solidFill>
                  <a:prstClr val="black"/>
                </a:solidFill>
                <a:sym typeface="Symbol"/>
              </a:rPr>
              <a:t>	</a:t>
            </a:r>
            <a:r>
              <a:rPr lang="en-US" sz="2000" b="1">
                <a:solidFill>
                  <a:prstClr val="black"/>
                </a:solidFill>
                <a:sym typeface="Symbol"/>
              </a:rPr>
              <a:t>BUT:</a:t>
            </a:r>
            <a:r>
              <a:rPr lang="en-US" sz="2000">
                <a:solidFill>
                  <a:prstClr val="black"/>
                </a:solidFill>
                <a:sym typeface="Symbol"/>
              </a:rPr>
              <a:t>  inflation expectations lock in;</a:t>
            </a:r>
          </a:p>
          <a:p>
            <a:pPr marL="11430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338138" algn="l"/>
              </a:tabLst>
            </a:pPr>
            <a:r>
              <a:rPr lang="en-US" sz="2000">
                <a:solidFill>
                  <a:prstClr val="black"/>
                </a:solidFill>
                <a:sym typeface="Symbol"/>
              </a:rPr>
              <a:t>	unwinding requires </a:t>
            </a:r>
            <a:r>
              <a:rPr lang="en-US" sz="2000" i="1">
                <a:solidFill>
                  <a:prstClr val="black"/>
                </a:solidFill>
                <a:sym typeface="Symbol"/>
              </a:rPr>
              <a:t>Q</a:t>
            </a:r>
            <a:r>
              <a:rPr lang="en-US" sz="2000">
                <a:solidFill>
                  <a:prstClr val="black"/>
                </a:solidFill>
                <a:sym typeface="Symbol"/>
              </a:rPr>
              <a:t> </a:t>
            </a:r>
          </a:p>
          <a:p>
            <a:pPr>
              <a:spcBef>
                <a:spcPts val="1800"/>
              </a:spcBef>
              <a:tabLst>
                <a:tab pos="338138" algn="l"/>
              </a:tabLst>
            </a:pPr>
            <a:r>
              <a:rPr lang="en-US" sz="2000">
                <a:solidFill>
                  <a:prstClr val="black"/>
                </a:solidFill>
                <a:sym typeface="Symbol"/>
              </a:rPr>
              <a:t>Policy recommendation:</a:t>
            </a:r>
          </a:p>
          <a:p>
            <a:pPr marL="11430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338138" algn="l"/>
              </a:tabLst>
            </a:pPr>
            <a:r>
              <a:rPr lang="en-US" sz="2000">
                <a:solidFill>
                  <a:prstClr val="black"/>
                </a:solidFill>
                <a:sym typeface="Symbol"/>
              </a:rPr>
              <a:t>	Maintain steady </a:t>
            </a:r>
            <a:r>
              <a:rPr lang="en-US" sz="2000" i="1">
                <a:solidFill>
                  <a:prstClr val="black"/>
                </a:solidFill>
                <a:sym typeface="Symbol"/>
              </a:rPr>
              <a:t>M</a:t>
            </a:r>
            <a:r>
              <a:rPr lang="en-US" sz="2000">
                <a:solidFill>
                  <a:prstClr val="black"/>
                </a:solidFill>
                <a:sym typeface="Symbol"/>
              </a:rPr>
              <a:t> growth.</a:t>
            </a:r>
            <a:endParaRPr lang="en-US" sz="2000"/>
          </a:p>
          <a:p>
            <a:pPr marL="114300" indent="0">
              <a:buFont typeface="Arial" panose="020B0604020202020204" pitchFamily="34" charset="0"/>
              <a:buNone/>
              <a:tabLst>
                <a:tab pos="342900" algn="l"/>
              </a:tabLst>
            </a:pPr>
            <a:r>
              <a:rPr lang="en-US" sz="2000"/>
              <a:t>	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F0A1580-FBEC-E07F-E17E-8F4D35037E2A}"/>
              </a:ext>
            </a:extLst>
          </p:cNvPr>
          <p:cNvGrpSpPr/>
          <p:nvPr/>
        </p:nvGrpSpPr>
        <p:grpSpPr>
          <a:xfrm>
            <a:off x="5997504" y="2737892"/>
            <a:ext cx="4677028" cy="3473923"/>
            <a:chOff x="5997504" y="2737892"/>
            <a:chExt cx="4677028" cy="347392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273EE42-19EC-BF43-86FD-52D80CA5FC35}"/>
                </a:ext>
              </a:extLst>
            </p:cNvPr>
            <p:cNvGrpSpPr/>
            <p:nvPr/>
          </p:nvGrpSpPr>
          <p:grpSpPr>
            <a:xfrm>
              <a:off x="6096000" y="2953326"/>
              <a:ext cx="2290831" cy="2324031"/>
              <a:chOff x="6096000" y="3225357"/>
              <a:chExt cx="2290831" cy="2324031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87455740-F2CB-F7DC-2B8D-BCD1886418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96000" y="3225357"/>
                <a:ext cx="2290831" cy="2324031"/>
              </a:xfrm>
              <a:prstGeom prst="rect">
                <a:avLst/>
              </a:prstGeom>
            </p:spPr>
          </p:pic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5859D9C-452E-13AD-CDF3-7C395D5099B9}"/>
                  </a:ext>
                </a:extLst>
              </p:cNvPr>
              <p:cNvSpPr txBox="1"/>
              <p:nvPr/>
            </p:nvSpPr>
            <p:spPr>
              <a:xfrm>
                <a:off x="6526961" y="4156539"/>
                <a:ext cx="1428908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:r>
                  <a:rPr lang="en-US" sz="2400" b="1" i="1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MV</a:t>
                </a:r>
                <a:r>
                  <a:rPr lang="en-US" sz="2400" b="1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en-US" sz="2400" b="1" i="1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PQ</a:t>
                </a:r>
                <a:endParaRPr lang="en-US" sz="2400" b="1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2B0BA02-A421-C1C8-621E-360252267467}"/>
                </a:ext>
              </a:extLst>
            </p:cNvPr>
            <p:cNvGrpSpPr/>
            <p:nvPr/>
          </p:nvGrpSpPr>
          <p:grpSpPr>
            <a:xfrm>
              <a:off x="8805139" y="2737892"/>
              <a:ext cx="1751762" cy="2613184"/>
              <a:chOff x="6699641" y="3551545"/>
              <a:chExt cx="1751762" cy="2613184"/>
            </a:xfrm>
          </p:grpSpPr>
          <p:pic>
            <p:nvPicPr>
              <p:cNvPr id="10" name="Picture 2">
                <a:extLst>
                  <a:ext uri="{FF2B5EF4-FFF2-40B4-BE49-F238E27FC236}">
                    <a16:creationId xmlns:a16="http://schemas.microsoft.com/office/drawing/2014/main" id="{43547EBC-0CF9-58D7-1E7A-E02B46AACD2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248" y="4220474"/>
                <a:ext cx="1542549" cy="1944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994FE3E-11B5-9FB3-12E0-5CA781CB577D}"/>
                  </a:ext>
                </a:extLst>
              </p:cNvPr>
              <p:cNvSpPr txBox="1"/>
              <p:nvPr/>
            </p:nvSpPr>
            <p:spPr>
              <a:xfrm>
                <a:off x="6699641" y="3551545"/>
                <a:ext cx="17517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spcBef>
                    <a:spcPts val="0"/>
                  </a:spcBef>
                  <a:buNone/>
                </a:pPr>
                <a:r>
                  <a:rPr lang="en-US" b="0">
                    <a:effectLst/>
                  </a:rPr>
                  <a:t>Milton Friedman</a:t>
                </a:r>
              </a:p>
              <a:p>
                <a:pPr algn="ctr">
                  <a:spcBef>
                    <a:spcPts val="0"/>
                  </a:spcBef>
                  <a:buNone/>
                </a:pPr>
                <a:r>
                  <a:rPr lang="en-US" b="0">
                    <a:effectLst/>
                  </a:rPr>
                  <a:t>1912-2006</a:t>
                </a:r>
              </a:p>
            </p:txBody>
          </p:sp>
        </p:grp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721D60FF-3083-4BBC-974A-AD3B37B6D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7504" y="5380818"/>
              <a:ext cx="4677028" cy="830997"/>
            </a:xfrm>
            <a:prstGeom prst="rect">
              <a:avLst/>
            </a:prstGeom>
            <a:noFill/>
            <a:ln w="38100" cap="rnd" algn="ctr">
              <a:solidFill>
                <a:srgbClr val="CC0066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marL="342900" indent="-3429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altLang="en-US" b="0" i="1">
                  <a:effectLst/>
                  <a:latin typeface="+mn-lt"/>
                </a:rPr>
                <a:t>“Inflation is always and everywhere a monetary phenomenon.”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86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9AD6F7-9632-9DDC-6D2A-F11BF2CFD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Keynesian School</a:t>
            </a:r>
            <a:endParaRPr lang="en-PH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6AE49B5-C8A3-202D-D457-1643E93C7E89}"/>
              </a:ext>
            </a:extLst>
          </p:cNvPr>
          <p:cNvGrpSpPr/>
          <p:nvPr/>
        </p:nvGrpSpPr>
        <p:grpSpPr>
          <a:xfrm>
            <a:off x="8668780" y="1806582"/>
            <a:ext cx="2261818" cy="3523996"/>
            <a:chOff x="4715759" y="1820649"/>
            <a:chExt cx="2261818" cy="3523996"/>
          </a:xfrm>
        </p:grpSpPr>
        <p:pic>
          <p:nvPicPr>
            <p:cNvPr id="4" name="Content Placeholder 4">
              <a:extLst>
                <a:ext uri="{FF2B5EF4-FFF2-40B4-BE49-F238E27FC236}">
                  <a16:creationId xmlns:a16="http://schemas.microsoft.com/office/drawing/2014/main" id="{9D096BB4-4E90-DDCA-06D0-9776E4C52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6236" y="2466980"/>
              <a:ext cx="1500864" cy="1932931"/>
            </a:xfrm>
            <a:prstGeom prst="rect">
              <a:avLst/>
            </a:prstGeom>
          </p:spPr>
        </p:pic>
        <p:sp>
          <p:nvSpPr>
            <p:cNvPr id="5" name="Text Box 10">
              <a:extLst>
                <a:ext uri="{FF2B5EF4-FFF2-40B4-BE49-F238E27FC236}">
                  <a16:creationId xmlns:a16="http://schemas.microsoft.com/office/drawing/2014/main" id="{9705254F-9DDB-DCD3-8351-D6ABC47CFA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5759" y="4513648"/>
              <a:ext cx="2261818" cy="830997"/>
            </a:xfrm>
            <a:prstGeom prst="rect">
              <a:avLst/>
            </a:prstGeom>
            <a:noFill/>
            <a:ln w="38100" cap="rnd" algn="ctr">
              <a:solidFill>
                <a:srgbClr val="CC0066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marL="342900" indent="-3429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altLang="en-US" b="0" i="1">
                  <a:effectLst/>
                  <a:latin typeface="+mn-lt"/>
                </a:rPr>
                <a:t>“In the long run, we’re all dead.”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F5E4F0-C112-1345-E8EA-2251D5BBDBEC}"/>
                </a:ext>
              </a:extLst>
            </p:cNvPr>
            <p:cNvSpPr txBox="1"/>
            <p:nvPr/>
          </p:nvSpPr>
          <p:spPr>
            <a:xfrm>
              <a:off x="4731747" y="1820649"/>
              <a:ext cx="22298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buNone/>
              </a:pPr>
              <a:r>
                <a:rPr lang="en-US" b="0">
                  <a:effectLst/>
                  <a:latin typeface="+mn-lt"/>
                </a:rPr>
                <a:t>John Maynard Keynes</a:t>
              </a:r>
            </a:p>
            <a:p>
              <a:pPr algn="ctr">
                <a:buNone/>
              </a:pPr>
              <a:r>
                <a:rPr lang="en-US" b="0">
                  <a:effectLst/>
                  <a:latin typeface="+mn-lt"/>
                </a:rPr>
                <a:t>1883-1946</a:t>
              </a:r>
            </a:p>
          </p:txBody>
        </p:sp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4C573D5-743D-3642-0677-300A4262AC4B}"/>
              </a:ext>
            </a:extLst>
          </p:cNvPr>
          <p:cNvSpPr txBox="1">
            <a:spLocks/>
          </p:cNvSpPr>
          <p:nvPr/>
        </p:nvSpPr>
        <p:spPr>
          <a:xfrm>
            <a:off x="1161982" y="1081844"/>
            <a:ext cx="6912873" cy="4925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1800"/>
              </a:spcBef>
              <a:spcAft>
                <a:spcPts val="0"/>
              </a:spcAft>
              <a:buSzTx/>
            </a:pPr>
            <a:r>
              <a:rPr lang="en-US" sz="2000" b="0" i="1">
                <a:solidFill>
                  <a:schemeClr val="tx1"/>
                </a:solidFill>
                <a:effectLst/>
              </a:rPr>
              <a:t>Q </a:t>
            </a:r>
            <a:r>
              <a:rPr lang="en-US" sz="2000" b="0">
                <a:solidFill>
                  <a:schemeClr val="tx1"/>
                </a:solidFill>
                <a:effectLst/>
              </a:rPr>
              <a:t> is prone to protracted undershooting.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SzTx/>
            </a:pPr>
            <a:r>
              <a:rPr lang="en-US" sz="2000" b="0" i="1">
                <a:solidFill>
                  <a:schemeClr val="tx1"/>
                </a:solidFill>
                <a:effectLst/>
              </a:rPr>
              <a:t>V  </a:t>
            </a:r>
            <a:r>
              <a:rPr lang="en-US" sz="2000" b="0">
                <a:solidFill>
                  <a:schemeClr val="tx1"/>
                </a:solidFill>
                <a:effectLst/>
              </a:rPr>
              <a:t>is unstable</a:t>
            </a:r>
            <a:r>
              <a:rPr lang="en-US" sz="2000" b="0">
                <a:solidFill>
                  <a:schemeClr val="tx1"/>
                </a:solidFill>
                <a:effectLst/>
                <a:sym typeface="Symbol"/>
              </a:rPr>
              <a:t>.</a:t>
            </a:r>
            <a:endParaRPr lang="en-US" sz="2000" b="0">
              <a:solidFill>
                <a:schemeClr val="tx1"/>
              </a:solidFill>
              <a:effectLst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buSzTx/>
            </a:pPr>
            <a:r>
              <a:rPr lang="en-US" sz="2000" b="0">
                <a:solidFill>
                  <a:schemeClr val="tx1"/>
                </a:solidFill>
                <a:effectLst/>
                <a:sym typeface="Symbol"/>
              </a:rPr>
              <a:t>Short run:  </a:t>
            </a:r>
            <a:r>
              <a:rPr lang="en-US" sz="2000" b="0" i="1">
                <a:solidFill>
                  <a:prstClr val="black"/>
                </a:solidFill>
                <a:effectLst/>
                <a:sym typeface="Symbol"/>
              </a:rPr>
              <a:t>M </a:t>
            </a: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  </a:t>
            </a:r>
            <a:r>
              <a:rPr lang="en-US" sz="2000" b="0" i="1">
                <a:solidFill>
                  <a:prstClr val="black"/>
                </a:solidFill>
                <a:effectLst/>
                <a:sym typeface="Symbol"/>
              </a:rPr>
              <a:t>may</a:t>
            </a: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   </a:t>
            </a:r>
            <a:r>
              <a:rPr lang="en-US" sz="2000" b="0" i="1">
                <a:solidFill>
                  <a:prstClr val="black"/>
                </a:solidFill>
                <a:effectLst/>
                <a:sym typeface="Symbol"/>
              </a:rPr>
              <a:t>Q</a:t>
            </a: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</a:t>
            </a:r>
          </a:p>
          <a:p>
            <a:pPr marL="114300" indent="0" fontAlgn="auto">
              <a:spcBef>
                <a:spcPts val="180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338138" algn="l"/>
              </a:tabLst>
            </a:pP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	</a:t>
            </a:r>
            <a:r>
              <a:rPr lang="en-US" sz="2000" b="1">
                <a:solidFill>
                  <a:prstClr val="black"/>
                </a:solidFill>
                <a:effectLst/>
                <a:sym typeface="Symbol"/>
              </a:rPr>
              <a:t>BUT:</a:t>
            </a: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  interest rates can hit zero bound and still no borrowing,</a:t>
            </a:r>
          </a:p>
          <a:p>
            <a:pPr marL="114300" indent="0" fontAlgn="auto">
              <a:spcBef>
                <a:spcPts val="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338138" algn="l"/>
              </a:tabLst>
            </a:pP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		money balances held – “liquidity trap”;</a:t>
            </a:r>
          </a:p>
          <a:p>
            <a:pPr marL="114300" indent="0" fontAlgn="auto">
              <a:spcBef>
                <a:spcPts val="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338138" algn="l"/>
              </a:tabLst>
            </a:pP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		central bank controls only reserves, not deposit money</a:t>
            </a:r>
          </a:p>
          <a:p>
            <a:pPr marL="114300" indent="0" fontAlgn="auto">
              <a:spcBef>
                <a:spcPts val="0"/>
              </a:spcBef>
              <a:spcAft>
                <a:spcPts val="0"/>
              </a:spcAft>
              <a:buSzTx/>
              <a:buFont typeface="Arial" pitchFamily="34" charset="0"/>
              <a:buNone/>
              <a:tabLst>
                <a:tab pos="338138" algn="l"/>
              </a:tabLst>
            </a:pP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		(and certainly not credit in broader sense … Chapter 7).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SzTx/>
              <a:tabLst>
                <a:tab pos="338138" algn="l"/>
              </a:tabLst>
            </a:pPr>
            <a:r>
              <a:rPr lang="en-US" sz="2000" b="0">
                <a:solidFill>
                  <a:prstClr val="black"/>
                </a:solidFill>
                <a:effectLst/>
                <a:sym typeface="Symbol"/>
              </a:rPr>
              <a:t>Policy recommendations: 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SzTx/>
              <a:tabLst>
                <a:tab pos="338138" algn="l"/>
              </a:tabLst>
            </a:pPr>
            <a:r>
              <a:rPr lang="en-US" b="0">
                <a:solidFill>
                  <a:prstClr val="black"/>
                </a:solidFill>
                <a:effectLst/>
                <a:sym typeface="Symbol"/>
              </a:rPr>
              <a:t>fiscal stimulus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SzTx/>
              <a:tabLst>
                <a:tab pos="338138" algn="l"/>
              </a:tabLst>
            </a:pPr>
            <a:r>
              <a:rPr lang="en-US" b="0">
                <a:solidFill>
                  <a:prstClr val="black"/>
                </a:solidFill>
                <a:effectLst/>
                <a:sym typeface="Symbol"/>
              </a:rPr>
              <a:t>forget the Equation of Exchange</a:t>
            </a:r>
          </a:p>
        </p:txBody>
      </p:sp>
    </p:spTree>
    <p:extLst>
      <p:ext uri="{BB962C8B-B14F-4D97-AF65-F5344CB8AC3E}">
        <p14:creationId xmlns:p14="http://schemas.microsoft.com/office/powerpoint/2010/main" val="380746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B44F76-7BBC-205C-E0A2-64B1CFC494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6001" y="836605"/>
            <a:ext cx="2946178" cy="326896"/>
          </a:xfrm>
        </p:spPr>
        <p:txBody>
          <a:bodyPr/>
          <a:lstStyle/>
          <a:p>
            <a:pPr marL="0" indent="0">
              <a:buNone/>
            </a:pPr>
            <a:r>
              <a:rPr lang="en-US" sz="1600"/>
              <a:t>from the term paper template</a:t>
            </a:r>
            <a:endParaRPr lang="en-PH" sz="16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740630-B37F-C2F4-0065-C37C64312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Money &amp; Inflation, India, 1995-2022 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8CED26-8FEF-8DA1-F62A-D6E25EF7F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01" y="1345177"/>
            <a:ext cx="10771597" cy="492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8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A78153-5DE4-E8F5-E29B-5D20D975B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6.1  Inflation &amp; M2 Growth, 1990s &amp; 2000-aughts</a:t>
            </a:r>
            <a:endParaRPr lang="en-PH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A0D2D1-8F5F-DF95-6AB1-A097B8B6A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772" y="889810"/>
            <a:ext cx="8730455" cy="538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0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12981</TotalTime>
  <Words>327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Arial Narrow</vt:lpstr>
      <vt:lpstr>Calibri</vt:lpstr>
      <vt:lpstr>Cambria Math</vt:lpstr>
      <vt:lpstr>Symbol</vt:lpstr>
      <vt:lpstr>Wingdings</vt:lpstr>
      <vt:lpstr>Office Theme</vt:lpstr>
      <vt:lpstr>PowerPoint Presentation</vt:lpstr>
      <vt:lpstr>Equation of Exchange</vt:lpstr>
      <vt:lpstr>Monetarist School</vt:lpstr>
      <vt:lpstr>Keynesian School</vt:lpstr>
      <vt:lpstr>Money &amp; Inflation, India, 1995-2022 </vt:lpstr>
      <vt:lpstr>Chart 6.1  Inflation &amp; M2 Growth, 1990s &amp; 2000-aughts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7</cp:revision>
  <dcterms:created xsi:type="dcterms:W3CDTF">2022-09-28T05:03:08Z</dcterms:created>
  <dcterms:modified xsi:type="dcterms:W3CDTF">2024-02-10T10:20:42Z</dcterms:modified>
</cp:coreProperties>
</file>