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12"/>
  </p:notesMasterIdLst>
  <p:sldIdLst>
    <p:sldId id="256" r:id="rId3"/>
    <p:sldId id="263" r:id="rId4"/>
    <p:sldId id="257" r:id="rId5"/>
    <p:sldId id="258" r:id="rId6"/>
    <p:sldId id="259" r:id="rId7"/>
    <p:sldId id="268" r:id="rId8"/>
    <p:sldId id="260" r:id="rId9"/>
    <p:sldId id="261" r:id="rId10"/>
    <p:sldId id="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89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7" autoAdjust="0"/>
    <p:restoredTop sz="87256" autoAdjust="0"/>
  </p:normalViewPr>
  <p:slideViewPr>
    <p:cSldViewPr snapToGrid="0">
      <p:cViewPr varScale="1">
        <p:scale>
          <a:sx n="80" d="100"/>
          <a:sy n="80" d="100"/>
        </p:scale>
        <p:origin x="120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6C4816-73EF-4B4F-AD79-88976FF9CE99}" type="datetimeFigureOut">
              <a:rPr lang="en-PH" smtClean="0"/>
              <a:t>13/02/2024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8D8AB4-F486-4DFB-B719-63D52A3EF683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379064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1256" y="115021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769775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8932" y="224749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75217" cy="14549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955931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66B2447-E9F7-95FE-F300-1A0B3211918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3280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2374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C8A5911-F1C7-4620-C8D4-D0FD1DB411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9061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88279" cy="1350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658705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sky, outdoor, cloudy, clouds&#10;&#10;Description automatically generated">
            <a:extLst>
              <a:ext uri="{FF2B5EF4-FFF2-40B4-BE49-F238E27FC236}">
                <a16:creationId xmlns:a16="http://schemas.microsoft.com/office/drawing/2014/main" id="{37B81EB7-D89C-AF36-B01D-8BE24E68C6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" y="-185588"/>
            <a:ext cx="12191320" cy="704358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5037A99-3E5C-CD9E-5B63-89F544679757}"/>
              </a:ext>
            </a:extLst>
          </p:cNvPr>
          <p:cNvSpPr txBox="1"/>
          <p:nvPr/>
        </p:nvSpPr>
        <p:spPr>
          <a:xfrm>
            <a:off x="2036540" y="185588"/>
            <a:ext cx="811891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PH" sz="3200" b="1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Ateneo de Manila University</a:t>
            </a:r>
          </a:p>
          <a:p>
            <a:pPr algn="ctr">
              <a:spcBef>
                <a:spcPts val="600"/>
              </a:spcBef>
            </a:pPr>
            <a:r>
              <a:rPr lang="en-PH" sz="2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Intermediate Macroeconomic Theory</a:t>
            </a:r>
          </a:p>
          <a:p>
            <a:pPr algn="ctr">
              <a:spcBef>
                <a:spcPts val="600"/>
              </a:spcBef>
            </a:pPr>
            <a:r>
              <a:rPr lang="en-PH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2024.02.15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FC813A9-D1CD-52C8-D0B9-9B6DF85520C0}"/>
              </a:ext>
            </a:extLst>
          </p:cNvPr>
          <p:cNvSpPr txBox="1"/>
          <p:nvPr/>
        </p:nvSpPr>
        <p:spPr>
          <a:xfrm>
            <a:off x="3667222" y="6272302"/>
            <a:ext cx="48575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CALLA WIEMER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FF44647-6B5E-9887-2DDE-E2F0A63014C9}"/>
              </a:ext>
            </a:extLst>
          </p:cNvPr>
          <p:cNvSpPr txBox="1"/>
          <p:nvPr/>
        </p:nvSpPr>
        <p:spPr>
          <a:xfrm>
            <a:off x="4458921" y="2268009"/>
            <a:ext cx="327415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  <a:p>
            <a:pPr marL="288925" indent="-288925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PH"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Finance &amp; Instability</a:t>
            </a:r>
          </a:p>
          <a:p>
            <a:pPr marL="288925" indent="-288925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PH"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Financial System</a:t>
            </a:r>
          </a:p>
          <a:p>
            <a:pPr marL="288925" indent="-288925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PH"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Interest Rates</a:t>
            </a:r>
          </a:p>
          <a:p>
            <a:pPr marL="288925" indent="-288925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PH"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Asset Prices</a:t>
            </a:r>
          </a:p>
        </p:txBody>
      </p:sp>
    </p:spTree>
    <p:extLst>
      <p:ext uri="{BB962C8B-B14F-4D97-AF65-F5344CB8AC3E}">
        <p14:creationId xmlns:p14="http://schemas.microsoft.com/office/powerpoint/2010/main" val="1267415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9C17DC6-118C-CBFA-E5C1-CE26C14B5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Finance &amp; the Macroeconomy</a:t>
            </a:r>
            <a:endParaRPr lang="en-PH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E808A90-9D0B-404A-EC5B-03771FFAC780}"/>
              </a:ext>
            </a:extLst>
          </p:cNvPr>
          <p:cNvSpPr txBox="1">
            <a:spLocks/>
          </p:cNvSpPr>
          <p:nvPr/>
        </p:nvSpPr>
        <p:spPr>
          <a:xfrm>
            <a:off x="1778804" y="1140994"/>
            <a:ext cx="7992888" cy="493695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/>
              <a:t>The flow of credit (not just money)  is a key determinant of:</a:t>
            </a:r>
          </a:p>
          <a:p>
            <a:pPr lvl="1"/>
            <a:r>
              <a:rPr lang="en-US"/>
              <a:t>real growth</a:t>
            </a:r>
          </a:p>
          <a:p>
            <a:pPr lvl="1"/>
            <a:r>
              <a:rPr lang="en-US"/>
              <a:t>prices of goods and services</a:t>
            </a:r>
          </a:p>
          <a:p>
            <a:pPr lvl="1"/>
            <a:r>
              <a:rPr lang="en-US"/>
              <a:t>prices of assets</a:t>
            </a:r>
            <a:endParaRPr lang="en-US" sz="2400"/>
          </a:p>
          <a:p>
            <a:pPr>
              <a:spcBef>
                <a:spcPts val="2400"/>
              </a:spcBef>
            </a:pPr>
            <a:r>
              <a:rPr lang="en-US" sz="2400"/>
              <a:t>The central bank has a degree of influence over money and credit creation, but the financial system has a dynamism of its own that lies beyond easy assessment or control.</a:t>
            </a:r>
          </a:p>
          <a:p>
            <a:pPr>
              <a:spcBef>
                <a:spcPts val="2400"/>
              </a:spcBef>
            </a:pPr>
            <a:r>
              <a:rPr lang="en-US" sz="2400"/>
              <a:t>The financial crisis that burst from the US in 2008 was a wake-up call to economists to pay more attention to finance.</a:t>
            </a:r>
          </a:p>
        </p:txBody>
      </p:sp>
    </p:spTree>
    <p:extLst>
      <p:ext uri="{BB962C8B-B14F-4D97-AF65-F5344CB8AC3E}">
        <p14:creationId xmlns:p14="http://schemas.microsoft.com/office/powerpoint/2010/main" val="27095677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D09F9D9-4F36-F442-4D9B-7B5D3498C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Risk &amp; Macroeconomic Instability</a:t>
            </a:r>
            <a:endParaRPr lang="en-PH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DCD7EFA-DAE9-31CE-D0D8-A9DF63077DBD}"/>
              </a:ext>
            </a:extLst>
          </p:cNvPr>
          <p:cNvSpPr txBox="1">
            <a:spLocks/>
          </p:cNvSpPr>
          <p:nvPr/>
        </p:nvSpPr>
        <p:spPr>
          <a:xfrm>
            <a:off x="1033029" y="1010653"/>
            <a:ext cx="8496944" cy="521353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1200"/>
              </a:spcBef>
            </a:pPr>
            <a:r>
              <a:rPr lang="en-US" sz="2000"/>
              <a:t>Debt/credit is integral to macroeconomic fluctuation.</a:t>
            </a:r>
          </a:p>
          <a:p>
            <a:pPr>
              <a:spcBef>
                <a:spcPts val="1800"/>
              </a:spcBef>
            </a:pPr>
            <a:r>
              <a:rPr lang="en-US" sz="2000"/>
              <a:t>Credit supports spending.</a:t>
            </a:r>
          </a:p>
          <a:p>
            <a:pPr lvl="1"/>
            <a:r>
              <a:rPr lang="en-US" sz="1800"/>
              <a:t>Credit is essential to productive activity because spending precedes returns.</a:t>
            </a:r>
          </a:p>
          <a:p>
            <a:pPr lvl="2">
              <a:spcBef>
                <a:spcPts val="0"/>
              </a:spcBef>
            </a:pPr>
            <a:r>
              <a:rPr lang="en-US" sz="1800"/>
              <a:t>business enterprise</a:t>
            </a:r>
          </a:p>
          <a:p>
            <a:pPr lvl="2">
              <a:spcBef>
                <a:spcPts val="0"/>
              </a:spcBef>
            </a:pPr>
            <a:r>
              <a:rPr lang="en-US" sz="1800"/>
              <a:t>public sector investment</a:t>
            </a:r>
          </a:p>
          <a:p>
            <a:pPr lvl="2">
              <a:spcBef>
                <a:spcPts val="0"/>
              </a:spcBef>
            </a:pPr>
            <a:r>
              <a:rPr lang="en-US" sz="1800"/>
              <a:t>household outlays on education, housing, durables</a:t>
            </a:r>
          </a:p>
          <a:p>
            <a:pPr lvl="1"/>
            <a:r>
              <a:rPr lang="en-US" sz="1800"/>
              <a:t>want enough credit to keep aggregate growth at potential </a:t>
            </a:r>
          </a:p>
          <a:p>
            <a:pPr lvl="1"/>
            <a:r>
              <a:rPr lang="en-US" sz="1800"/>
              <a:t>… but not so much that the burden of debt repayment becomes unsustainable</a:t>
            </a:r>
          </a:p>
          <a:p>
            <a:pPr>
              <a:spcBef>
                <a:spcPts val="1800"/>
              </a:spcBef>
            </a:pPr>
            <a:r>
              <a:rPr lang="en-US" sz="2000"/>
              <a:t>Debt involves risk.</a:t>
            </a:r>
          </a:p>
          <a:p>
            <a:pPr lvl="1"/>
            <a:r>
              <a:rPr lang="en-US" sz="1800"/>
              <a:t>future commitments under imperfect foresight</a:t>
            </a:r>
            <a:endParaRPr lang="en-US" sz="1800">
              <a:sym typeface="Symbol"/>
            </a:endParaRPr>
          </a:p>
          <a:p>
            <a:pPr lvl="1"/>
            <a:r>
              <a:rPr lang="en-US" sz="1800">
                <a:sym typeface="Symbol"/>
              </a:rPr>
              <a:t>expectations matter when broadly held – they can be self-fulfilling</a:t>
            </a:r>
          </a:p>
          <a:p>
            <a:pPr lvl="1"/>
            <a:r>
              <a:rPr lang="en-US" sz="1800"/>
              <a:t>specific vs systemic risk</a:t>
            </a:r>
          </a:p>
          <a:p>
            <a:pPr>
              <a:spcBef>
                <a:spcPts val="1800"/>
              </a:spcBef>
            </a:pPr>
            <a:r>
              <a:rPr lang="en-US" sz="2000"/>
              <a:t>Debt is created by the financial system.</a:t>
            </a:r>
          </a:p>
          <a:p>
            <a:pPr lvl="1"/>
            <a:r>
              <a:rPr lang="en-US" sz="1800"/>
              <a:t>banking at the core creating deposit money</a:t>
            </a:r>
          </a:p>
          <a:p>
            <a:pPr lvl="1"/>
            <a:r>
              <a:rPr lang="en-US" sz="1800"/>
              <a:t>shadow banking and capital markets beyond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5694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6518CF9-9837-E43D-C188-0DAF5A321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Financial System Fundamentals</a:t>
            </a:r>
            <a:endParaRPr lang="en-PH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AD751DF-3419-75B2-20CA-FA801E4CC2B7}"/>
              </a:ext>
            </a:extLst>
          </p:cNvPr>
          <p:cNvSpPr txBox="1">
            <a:spLocks/>
          </p:cNvSpPr>
          <p:nvPr/>
        </p:nvSpPr>
        <p:spPr>
          <a:xfrm>
            <a:off x="1169068" y="872626"/>
            <a:ext cx="10515600" cy="544395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/>
              <a:t>Function: channel funds from net savers (surplus units) to net spenders (deficit units)</a:t>
            </a:r>
          </a:p>
          <a:p>
            <a:pPr lvl="1">
              <a:tabLst>
                <a:tab pos="1203325" algn="l"/>
              </a:tabLst>
            </a:pPr>
            <a:r>
              <a:rPr lang="en-US" sz="1800"/>
              <a:t>goal:	allocate funds to maximize returns</a:t>
            </a:r>
          </a:p>
          <a:p>
            <a:pPr marL="685800" lvl="2" indent="0">
              <a:buFont typeface="Arial" panose="020B0604020202020204" pitchFamily="34" charset="0"/>
              <a:buNone/>
              <a:tabLst>
                <a:tab pos="1203325" algn="l"/>
              </a:tabLst>
            </a:pPr>
            <a:r>
              <a:rPr lang="en-US" sz="1800"/>
              <a:t>	… adjusted for risk</a:t>
            </a:r>
          </a:p>
          <a:p>
            <a:pPr>
              <a:spcBef>
                <a:spcPts val="1200"/>
              </a:spcBef>
            </a:pPr>
            <a:r>
              <a:rPr lang="en-US" sz="2000"/>
              <a:t>Financial sector</a:t>
            </a:r>
          </a:p>
          <a:p>
            <a:pPr lvl="1"/>
            <a:r>
              <a:rPr lang="en-US" sz="1800"/>
              <a:t>intermediaries</a:t>
            </a:r>
          </a:p>
          <a:p>
            <a:pPr lvl="2"/>
            <a:r>
              <a:rPr lang="en-US" sz="1800"/>
              <a:t>banks</a:t>
            </a:r>
          </a:p>
          <a:p>
            <a:pPr lvl="2"/>
            <a:r>
              <a:rPr lang="en-US" sz="1800"/>
              <a:t>other deposit taking institutions (rural credit cooperatives)</a:t>
            </a:r>
          </a:p>
          <a:p>
            <a:pPr lvl="2"/>
            <a:r>
              <a:rPr lang="en-US" sz="1800"/>
              <a:t>fiduciaries (shadow banks):  mutual funds; pension funds; hedge funds; insurance companies, …</a:t>
            </a:r>
          </a:p>
          <a:p>
            <a:pPr lvl="1"/>
            <a:r>
              <a:rPr lang="en-US" sz="1800"/>
              <a:t>markets</a:t>
            </a:r>
          </a:p>
          <a:p>
            <a:pPr lvl="2"/>
            <a:r>
              <a:rPr lang="en-US" sz="1800"/>
              <a:t>debt (bonds)</a:t>
            </a:r>
          </a:p>
          <a:p>
            <a:pPr lvl="2"/>
            <a:r>
              <a:rPr lang="en-US" sz="1800"/>
              <a:t>equity (stocks)</a:t>
            </a:r>
          </a:p>
          <a:p>
            <a:pPr lvl="2"/>
            <a:r>
              <a:rPr lang="en-US" sz="1800"/>
              <a:t>derivatives</a:t>
            </a:r>
          </a:p>
          <a:p>
            <a:pPr>
              <a:spcBef>
                <a:spcPts val="1200"/>
              </a:spcBef>
            </a:pPr>
            <a:r>
              <a:rPr lang="en-US" sz="2000"/>
              <a:t>Contribution</a:t>
            </a:r>
          </a:p>
          <a:p>
            <a:pPr lvl="1"/>
            <a:r>
              <a:rPr lang="en-US" sz="1800"/>
              <a:t>aggregate funds for investment</a:t>
            </a:r>
          </a:p>
          <a:p>
            <a:pPr lvl="1"/>
            <a:r>
              <a:rPr lang="en-US" sz="1800"/>
              <a:t>spread and mitigate risk</a:t>
            </a:r>
          </a:p>
          <a:p>
            <a:pPr lvl="1"/>
            <a:r>
              <a:rPr lang="en-US" sz="1800"/>
              <a:t>provide liquidity transformation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3109698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14BCFB2-4D20-E06B-98C2-ED17B4BBC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Risk in the Financial System</a:t>
            </a:r>
            <a:endParaRPr lang="en-PH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429DC1C-36EA-336A-2C63-A5A0F84CA0DF}"/>
              </a:ext>
            </a:extLst>
          </p:cNvPr>
          <p:cNvSpPr txBox="1">
            <a:spLocks/>
          </p:cNvSpPr>
          <p:nvPr/>
        </p:nvSpPr>
        <p:spPr>
          <a:xfrm>
            <a:off x="1132256" y="980727"/>
            <a:ext cx="8568952" cy="533585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/>
              <a:t>Banks</a:t>
            </a:r>
          </a:p>
          <a:p>
            <a:pPr lvl="1"/>
            <a:r>
              <a:rPr lang="en-US" sz="1800"/>
              <a:t>create deposit liabilities against themselves:  absorb credit risk of borrowers</a:t>
            </a:r>
          </a:p>
          <a:p>
            <a:pPr lvl="1"/>
            <a:r>
              <a:rPr lang="en-US" sz="1800"/>
              <a:t>government backing:  deposit insurance; lender of last resort … + regulation</a:t>
            </a:r>
          </a:p>
          <a:p>
            <a:pPr lvl="1"/>
            <a:r>
              <a:rPr lang="en-US" sz="1800"/>
              <a:t>manage risk:  adverse selection (asymmetric information); moral hazard</a:t>
            </a:r>
          </a:p>
          <a:p>
            <a:pPr>
              <a:spcBef>
                <a:spcPts val="1800"/>
              </a:spcBef>
            </a:pPr>
            <a:r>
              <a:rPr lang="en-US" sz="2000"/>
              <a:t>Debt securities</a:t>
            </a:r>
          </a:p>
          <a:p>
            <a:pPr lvl="1"/>
            <a:r>
              <a:rPr lang="en-US" sz="1800"/>
              <a:t>money market (  &lt; 1 year)</a:t>
            </a:r>
          </a:p>
          <a:p>
            <a:pPr lvl="2">
              <a:spcBef>
                <a:spcPts val="0"/>
              </a:spcBef>
            </a:pPr>
            <a:r>
              <a:rPr lang="en-US" sz="1800"/>
              <a:t>often backed by banks (commercial paper, bank acceptances)</a:t>
            </a:r>
          </a:p>
          <a:p>
            <a:pPr lvl="1"/>
            <a:r>
              <a:rPr lang="en-US" sz="1800"/>
              <a:t>bonds ( &gt; 1 year):  </a:t>
            </a:r>
          </a:p>
          <a:p>
            <a:pPr lvl="2">
              <a:spcBef>
                <a:spcPts val="0"/>
              </a:spcBef>
            </a:pPr>
            <a:r>
              <a:rPr lang="en-US" sz="1800"/>
              <a:t>credit risk</a:t>
            </a:r>
          </a:p>
          <a:p>
            <a:pPr lvl="2">
              <a:spcBef>
                <a:spcPts val="0"/>
              </a:spcBef>
            </a:pPr>
            <a:r>
              <a:rPr lang="en-US" sz="1800"/>
              <a:t>market risk</a:t>
            </a:r>
          </a:p>
          <a:p>
            <a:pPr>
              <a:spcBef>
                <a:spcPts val="1800"/>
              </a:spcBef>
            </a:pPr>
            <a:r>
              <a:rPr lang="en-US" sz="2000"/>
              <a:t>Equities</a:t>
            </a:r>
          </a:p>
          <a:p>
            <a:pPr lvl="1"/>
            <a:r>
              <a:rPr lang="en-US" sz="1800"/>
              <a:t>residual claim</a:t>
            </a:r>
          </a:p>
          <a:p>
            <a:pPr lvl="1"/>
            <a:r>
              <a:rPr lang="en-US" sz="1800"/>
              <a:t>valuation reflects expected future earnings</a:t>
            </a:r>
          </a:p>
          <a:p>
            <a:pPr>
              <a:spcBef>
                <a:spcPts val="1800"/>
              </a:spcBef>
            </a:pPr>
            <a:r>
              <a:rPr lang="en-US" sz="2000"/>
              <a:t>Derivatives</a:t>
            </a:r>
          </a:p>
          <a:p>
            <a:pPr lvl="1"/>
            <a:r>
              <a:rPr lang="en-US" sz="1800"/>
              <a:t>hedge to owners of underlying asset</a:t>
            </a:r>
          </a:p>
          <a:p>
            <a:pPr lvl="1"/>
            <a:r>
              <a:rPr lang="en-US" sz="1800"/>
              <a:t>bet to others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3804190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04CB91E-C4BD-45E0-BC4F-3A3F980E3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7.1</a:t>
            </a:r>
            <a:br>
              <a:rPr lang="en-US"/>
            </a:br>
            <a:r>
              <a:rPr lang="en-US"/>
              <a:t>Financial Asset-to-GDP Ratios, 2020</a:t>
            </a:r>
            <a:endParaRPr lang="en-PH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6CB82A6-CF07-AE6B-347D-E1B92FFA04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3885" y="0"/>
            <a:ext cx="5107577" cy="6815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44923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1CB8ADD-C610-6F99-1BE7-F3AD74DDE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Interest Rate As the Price of Loanable Funds</a:t>
            </a:r>
            <a:endParaRPr lang="en-PH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3FC84D2-D18A-CE57-18D4-6B1B21EF19A4}"/>
              </a:ext>
            </a:extLst>
          </p:cNvPr>
          <p:cNvSpPr txBox="1">
            <a:spLocks/>
          </p:cNvSpPr>
          <p:nvPr/>
        </p:nvSpPr>
        <p:spPr>
          <a:xfrm>
            <a:off x="457200" y="1752600"/>
            <a:ext cx="4330824" cy="278330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/>
              <a:t>Interest rate differentials</a:t>
            </a:r>
          </a:p>
          <a:p>
            <a:pPr lvl="1"/>
            <a:r>
              <a:rPr lang="en-US" sz="1800"/>
              <a:t>credit spread</a:t>
            </a:r>
          </a:p>
          <a:p>
            <a:pPr lvl="1"/>
            <a:r>
              <a:rPr lang="en-US" sz="1800"/>
              <a:t>term structure</a:t>
            </a:r>
          </a:p>
          <a:p>
            <a:pPr lvl="1"/>
            <a:r>
              <a:rPr lang="en-US" sz="1800"/>
              <a:t>nominal/real</a:t>
            </a:r>
          </a:p>
          <a:p>
            <a:pPr>
              <a:spcBef>
                <a:spcPts val="2400"/>
              </a:spcBef>
            </a:pPr>
            <a:r>
              <a:rPr lang="en-US" sz="2000"/>
              <a:t>Market for loanable funds</a:t>
            </a:r>
          </a:p>
          <a:p>
            <a:pPr lvl="1"/>
            <a:r>
              <a:rPr lang="en-US" sz="1800"/>
              <a:t>supply inelastic</a:t>
            </a:r>
          </a:p>
          <a:p>
            <a:pPr lvl="1"/>
            <a:r>
              <a:rPr lang="en-US" sz="1800"/>
              <a:t>demand volatile</a:t>
            </a:r>
          </a:p>
          <a:p>
            <a:pPr lvl="1"/>
            <a:r>
              <a:rPr lang="en-US" sz="1800"/>
              <a:t>interest rate can hit lower bound</a:t>
            </a:r>
          </a:p>
          <a:p>
            <a:pPr marL="114300" indent="0">
              <a:buFont typeface="Arial" panose="020B0604020202020204" pitchFamily="34" charset="0"/>
              <a:buNone/>
            </a:pPr>
            <a:endParaRPr lang="en-US" sz="180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F825D79-47CF-0DCB-A8F6-7D59CCC857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5764" y="1020871"/>
            <a:ext cx="3889585" cy="4816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0523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BCB444B-6FD4-9FB8-8169-DD393B8A40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Interest Rates &amp; Asset Prices</a:t>
            </a:r>
            <a:endParaRPr lang="en-PH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61EE5D1B-1E83-0904-8470-29553F63C30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301932" y="920479"/>
                <a:ext cx="8229600" cy="5263752"/>
              </a:xfrm>
              <a:prstGeom prst="rect">
                <a:avLst/>
              </a:prstGeom>
            </p:spPr>
            <p:txBody>
              <a:bodyPr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800"/>
                  <a:t>An asset price reflects the discounted stream of expected future returns.</a:t>
                </a:r>
              </a:p>
              <a:p>
                <a:pPr marL="114300" indent="0">
                  <a:buFont typeface="Arial" panose="020B0604020202020204" pitchFamily="34" charset="0"/>
                  <a:buNone/>
                </a:pPr>
                <a:endParaRPr lang="en-US" sz="1800"/>
              </a:p>
              <a:p>
                <a:pPr marL="11430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1800" i="1" smtClean="0">
                          <a:latin typeface="Cambria Math"/>
                        </a:rPr>
                        <m:t> =  </m:t>
                      </m:r>
                      <m:f>
                        <m:fPr>
                          <m:ctrlPr>
                            <a:rPr lang="en-US" sz="1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 smtClean="0">
                                  <a:latin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180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en-US" sz="1800" i="1" smtClean="0">
                              <a:latin typeface="Cambria Math"/>
                            </a:rPr>
                            <m:t>(1+</m:t>
                          </m:r>
                          <m:r>
                            <a:rPr lang="en-US" sz="1800" i="1" smtClean="0">
                              <a:latin typeface="Cambria Math"/>
                            </a:rPr>
                            <m:t>𝑖</m:t>
                          </m:r>
                          <m:r>
                            <a:rPr lang="en-US" sz="1800" i="1" smtClean="0">
                              <a:latin typeface="Cambria Math"/>
                            </a:rPr>
                            <m:t>)</m:t>
                          </m:r>
                        </m:den>
                      </m:f>
                      <m:r>
                        <a:rPr lang="en-US" sz="1800" i="1" smtClean="0">
                          <a:latin typeface="Cambria Math"/>
                        </a:rPr>
                        <m:t>+ </m:t>
                      </m:r>
                      <m:f>
                        <m:fPr>
                          <m:ctrlPr>
                            <a:rPr lang="en-US" sz="1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 smtClean="0">
                                  <a:latin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180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en-US" sz="18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0" i="1" smtClean="0">
                                  <a:latin typeface="Cambria Math"/>
                                </a:rPr>
                                <m:t>(1+</m:t>
                              </m:r>
                              <m:r>
                                <a:rPr lang="en-US" sz="1800" i="1" smtClean="0">
                                  <a:latin typeface="Cambria Math"/>
                                </a:rPr>
                                <m:t>𝑖</m:t>
                              </m:r>
                              <m:r>
                                <a:rPr lang="en-US" sz="1800" i="1" smtClean="0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180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1800" i="1" smtClean="0">
                          <a:latin typeface="Cambria Math"/>
                        </a:rPr>
                        <m:t>+ …+ </m:t>
                      </m:r>
                      <m:f>
                        <m:fPr>
                          <m:ctrlPr>
                            <a:rPr lang="en-US" sz="1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 smtClean="0">
                                  <a:latin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sz="1800" i="1" smtClean="0">
                                  <a:latin typeface="Cambria Math"/>
                                </a:rPr>
                                <m:t>𝑡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en-US" sz="18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0" i="1" smtClean="0">
                                  <a:latin typeface="Cambria Math"/>
                                </a:rPr>
                                <m:t>(1+</m:t>
                              </m:r>
                              <m:r>
                                <a:rPr lang="en-US" sz="1800" i="1" smtClean="0">
                                  <a:latin typeface="Cambria Math"/>
                                </a:rPr>
                                <m:t>𝑖</m:t>
                              </m:r>
                              <m:r>
                                <a:rPr lang="en-US" sz="1800" i="1" smtClean="0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1800" i="1" smtClean="0">
                                  <a:latin typeface="Cambria Math"/>
                                </a:rPr>
                                <m:t>𝑡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1800"/>
              </a:p>
              <a:p>
                <a:pPr marL="114300" indent="0">
                  <a:buFont typeface="Arial" panose="020B0604020202020204" pitchFamily="34" charset="0"/>
                  <a:buNone/>
                </a:pPr>
                <a:endParaRPr lang="en-US" sz="1800"/>
              </a:p>
              <a:p>
                <a:pPr marL="114300" indent="0">
                  <a:buFont typeface="Arial" panose="020B0604020202020204" pitchFamily="34" charset="0"/>
                  <a:buNone/>
                  <a:tabLst>
                    <a:tab pos="2057400" algn="l"/>
                    <a:tab pos="2857500" algn="ctr"/>
                    <a:tab pos="3028950" algn="l"/>
                    <a:tab pos="3257550" algn="l"/>
                  </a:tabLst>
                </a:pPr>
                <a:r>
                  <a:rPr lang="en-US" sz="1800"/>
                  <a:t>	where	</a:t>
                </a:r>
                <a:r>
                  <a:rPr lang="en-US" sz="1800" i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A</a:t>
                </a:r>
                <a:r>
                  <a:rPr lang="en-US" sz="1800"/>
                  <a:t>	=	asset value</a:t>
                </a:r>
              </a:p>
              <a:p>
                <a:pPr marL="114300" indent="0">
                  <a:buFont typeface="Arial" panose="020B0604020202020204" pitchFamily="34" charset="0"/>
                  <a:buNone/>
                  <a:tabLst>
                    <a:tab pos="2057400" algn="l"/>
                    <a:tab pos="2857500" algn="ctr"/>
                    <a:tab pos="3028950" algn="l"/>
                    <a:tab pos="3257550" algn="l"/>
                  </a:tabLst>
                </a:pPr>
                <a:r>
                  <a:rPr lang="en-US" sz="1800"/>
                  <a:t>		</a:t>
                </a:r>
                <a:r>
                  <a:rPr lang="en-US" sz="1800" i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R</a:t>
                </a:r>
                <a:r>
                  <a:rPr lang="en-US" sz="1800" i="1" baseline="-25000">
                    <a:latin typeface="Cambria Math" panose="02040503050406030204" pitchFamily="18" charset="0"/>
                    <a:ea typeface="Cambria Math" panose="02040503050406030204" pitchFamily="18" charset="0"/>
                  </a:rPr>
                  <a:t>t</a:t>
                </a:r>
                <a:r>
                  <a:rPr lang="en-US" sz="1800"/>
                  <a:t>	=	return in year </a:t>
                </a:r>
                <a:r>
                  <a:rPr lang="en-US" sz="1800" i="1"/>
                  <a:t>t</a:t>
                </a:r>
              </a:p>
              <a:p>
                <a:pPr marL="114300" indent="0">
                  <a:buFont typeface="Arial" panose="020B0604020202020204" pitchFamily="34" charset="0"/>
                  <a:buNone/>
                  <a:tabLst>
                    <a:tab pos="2057400" algn="l"/>
                    <a:tab pos="2857500" algn="ctr"/>
                    <a:tab pos="3028950" algn="l"/>
                    <a:tab pos="3257550" algn="l"/>
                  </a:tabLst>
                </a:pPr>
                <a:r>
                  <a:rPr lang="en-US" sz="1800"/>
                  <a:t>		</a:t>
                </a:r>
                <a:r>
                  <a:rPr lang="en-US" sz="1800" i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i</a:t>
                </a:r>
                <a:r>
                  <a:rPr lang="en-US" sz="1800"/>
                  <a:t>	=	interest rate (or discount rate)</a:t>
                </a:r>
              </a:p>
              <a:p>
                <a:pPr>
                  <a:spcBef>
                    <a:spcPts val="1800"/>
                  </a:spcBef>
                  <a:tabLst>
                    <a:tab pos="971550" algn="l"/>
                    <a:tab pos="1885950" algn="r"/>
                    <a:tab pos="2114550" algn="l"/>
                    <a:tab pos="2457450" algn="l"/>
                  </a:tabLst>
                </a:pPr>
                <a:r>
                  <a:rPr lang="en-US" sz="1800" i="1">
                    <a:latin typeface="Cambria Math" panose="02040503050406030204" pitchFamily="18" charset="0"/>
                    <a:ea typeface="Cambria Math" panose="02040503050406030204" pitchFamily="18" charset="0"/>
                  </a:rPr>
                  <a:t>i</a:t>
                </a:r>
                <a:r>
                  <a:rPr lang="en-US" sz="1800"/>
                  <a:t> </a:t>
                </a:r>
                <a:r>
                  <a:rPr lang="en-US" sz="1800">
                    <a:sym typeface="Symbol"/>
                  </a:rPr>
                  <a:t>    </a:t>
                </a:r>
                <a:r>
                  <a:rPr lang="en-US" sz="1800" i="1">
                    <a:latin typeface="Cambria Math" panose="02040503050406030204" pitchFamily="18" charset="0"/>
                    <a:ea typeface="Cambria Math" panose="02040503050406030204" pitchFamily="18" charset="0"/>
                    <a:sym typeface="Symbol"/>
                  </a:rPr>
                  <a:t>A</a:t>
                </a:r>
                <a:r>
                  <a:rPr lang="en-US" sz="1800">
                    <a:sym typeface="Symbol"/>
                  </a:rPr>
                  <a:t> </a:t>
                </a:r>
              </a:p>
              <a:p>
                <a:pPr>
                  <a:spcBef>
                    <a:spcPts val="1800"/>
                  </a:spcBef>
                  <a:tabLst>
                    <a:tab pos="971550" algn="l"/>
                    <a:tab pos="1885950" algn="r"/>
                    <a:tab pos="2114550" algn="l"/>
                    <a:tab pos="2457450" algn="l"/>
                  </a:tabLst>
                </a:pPr>
                <a:r>
                  <a:rPr lang="en-US" sz="1800">
                    <a:sym typeface="Symbol"/>
                  </a:rPr>
                  <a:t>Consider a zero-coupon bond with face value = $100 and term = 10 years</a:t>
                </a:r>
              </a:p>
              <a:p>
                <a:pPr lvl="1">
                  <a:spcBef>
                    <a:spcPts val="600"/>
                  </a:spcBef>
                  <a:tabLst>
                    <a:tab pos="971550" algn="l"/>
                    <a:tab pos="1885950" algn="r"/>
                    <a:tab pos="2114550" algn="l"/>
                    <a:tab pos="2457450" algn="l"/>
                  </a:tabLst>
                </a:pPr>
                <a:r>
                  <a:rPr lang="en-US" sz="1800" i="1">
                    <a:latin typeface="Cambria Math" panose="02040503050406030204" pitchFamily="18" charset="0"/>
                    <a:ea typeface="Cambria Math" panose="02040503050406030204" pitchFamily="18" charset="0"/>
                    <a:sym typeface="Symbol"/>
                  </a:rPr>
                  <a:t>i</a:t>
                </a:r>
                <a:r>
                  <a:rPr lang="en-US" sz="1800">
                    <a:sym typeface="Symbol"/>
                  </a:rPr>
                  <a:t> = 6.0%    </a:t>
                </a:r>
                <a:r>
                  <a:rPr lang="en-US" sz="1800" i="1">
                    <a:latin typeface="Cambria Math" panose="02040503050406030204" pitchFamily="18" charset="0"/>
                    <a:ea typeface="Cambria Math" panose="02040503050406030204" pitchFamily="18" charset="0"/>
                    <a:sym typeface="Symbol"/>
                  </a:rPr>
                  <a:t>A</a:t>
                </a:r>
                <a:r>
                  <a:rPr lang="en-US" sz="1800">
                    <a:sym typeface="Symbol"/>
                  </a:rPr>
                  <a:t>  =  $100/(1.06)</a:t>
                </a:r>
                <a:r>
                  <a:rPr lang="en-US" sz="1800" baseline="30000">
                    <a:sym typeface="Symbol"/>
                  </a:rPr>
                  <a:t>10  </a:t>
                </a:r>
                <a:r>
                  <a:rPr lang="en-US" sz="1800">
                    <a:sym typeface="Symbol"/>
                  </a:rPr>
                  <a:t>=  $55.84</a:t>
                </a:r>
              </a:p>
              <a:p>
                <a:pPr lvl="1">
                  <a:spcBef>
                    <a:spcPts val="600"/>
                  </a:spcBef>
                  <a:tabLst>
                    <a:tab pos="971550" algn="l"/>
                    <a:tab pos="1885950" algn="r"/>
                    <a:tab pos="2114550" algn="l"/>
                    <a:tab pos="2457450" algn="l"/>
                  </a:tabLst>
                </a:pPr>
                <a:r>
                  <a:rPr lang="en-US" sz="1800">
                    <a:sym typeface="Symbol"/>
                  </a:rPr>
                  <a:t>if after one year, </a:t>
                </a:r>
                <a:r>
                  <a:rPr lang="en-US" sz="1800" i="1">
                    <a:solidFill>
                      <a:srgbClr val="000000"/>
                    </a:solidFill>
                    <a:latin typeface="Cambria"/>
                    <a:sym typeface="Symbol"/>
                  </a:rPr>
                  <a:t>i</a:t>
                </a:r>
                <a:r>
                  <a:rPr lang="en-US" sz="1800">
                    <a:solidFill>
                      <a:srgbClr val="000000"/>
                    </a:solidFill>
                    <a:sym typeface="Symbol"/>
                  </a:rPr>
                  <a:t> = 6.0%    </a:t>
                </a:r>
                <a:r>
                  <a:rPr lang="en-US" sz="1800" i="1">
                    <a:solidFill>
                      <a:srgbClr val="000000"/>
                    </a:solidFill>
                    <a:latin typeface="Cambria"/>
                    <a:sym typeface="Symbol"/>
                  </a:rPr>
                  <a:t>A</a:t>
                </a:r>
                <a:r>
                  <a:rPr lang="en-US" sz="1800">
                    <a:sym typeface="Symbol"/>
                  </a:rPr>
                  <a:t>  =  $100/(1.06)</a:t>
                </a:r>
                <a:r>
                  <a:rPr lang="en-US" sz="1800" baseline="30000">
                    <a:sym typeface="Symbol"/>
                  </a:rPr>
                  <a:t>9  </a:t>
                </a:r>
                <a:r>
                  <a:rPr lang="en-US" sz="1800">
                    <a:sym typeface="Symbol"/>
                  </a:rPr>
                  <a:t>=  $59.19</a:t>
                </a:r>
              </a:p>
              <a:p>
                <a:pPr lvl="1">
                  <a:spcBef>
                    <a:spcPts val="600"/>
                  </a:spcBef>
                  <a:tabLst>
                    <a:tab pos="971550" algn="l"/>
                    <a:tab pos="1885950" algn="r"/>
                    <a:tab pos="2114550" algn="l"/>
                    <a:tab pos="2457450" algn="l"/>
                  </a:tabLst>
                </a:pPr>
                <a:r>
                  <a:rPr lang="en-US" sz="1800">
                    <a:sym typeface="Symbol"/>
                  </a:rPr>
                  <a:t>if after one year, </a:t>
                </a:r>
                <a:r>
                  <a:rPr lang="en-US" sz="1800" i="1">
                    <a:solidFill>
                      <a:srgbClr val="000000"/>
                    </a:solidFill>
                    <a:latin typeface="Cambria"/>
                    <a:sym typeface="Symbol"/>
                  </a:rPr>
                  <a:t>i</a:t>
                </a:r>
                <a:r>
                  <a:rPr lang="en-US" sz="1800">
                    <a:solidFill>
                      <a:srgbClr val="000000"/>
                    </a:solidFill>
                    <a:sym typeface="Symbol"/>
                  </a:rPr>
                  <a:t> = 7.5%    </a:t>
                </a:r>
                <a:r>
                  <a:rPr lang="en-US" sz="1800" i="1">
                    <a:solidFill>
                      <a:srgbClr val="000000"/>
                    </a:solidFill>
                    <a:latin typeface="Cambria"/>
                    <a:sym typeface="Symbol"/>
                  </a:rPr>
                  <a:t>A</a:t>
                </a:r>
                <a:r>
                  <a:rPr lang="en-US" sz="1800">
                    <a:solidFill>
                      <a:srgbClr val="000000"/>
                    </a:solidFill>
                    <a:sym typeface="Symbol"/>
                  </a:rPr>
                  <a:t>  =  $100/(1.075)</a:t>
                </a:r>
                <a:r>
                  <a:rPr lang="en-US" sz="1800" baseline="30000">
                    <a:solidFill>
                      <a:srgbClr val="000000"/>
                    </a:solidFill>
                    <a:sym typeface="Symbol"/>
                  </a:rPr>
                  <a:t>9  </a:t>
                </a:r>
                <a:r>
                  <a:rPr lang="en-US" sz="1800">
                    <a:solidFill>
                      <a:srgbClr val="000000"/>
                    </a:solidFill>
                    <a:sym typeface="Symbol"/>
                  </a:rPr>
                  <a:t>=  $52.16</a:t>
                </a:r>
              </a:p>
              <a:p>
                <a:pPr>
                  <a:spcBef>
                    <a:spcPts val="1800"/>
                  </a:spcBef>
                  <a:tabLst>
                    <a:tab pos="971550" algn="l"/>
                    <a:tab pos="1885950" algn="r"/>
                    <a:tab pos="2114550" algn="l"/>
                    <a:tab pos="2457450" algn="l"/>
                  </a:tabLst>
                </a:pPr>
                <a:r>
                  <a:rPr lang="en-US" sz="1800">
                    <a:solidFill>
                      <a:srgbClr val="FF0000"/>
                    </a:solidFill>
                    <a:sym typeface="Symbol"/>
                  </a:rPr>
                  <a:t>Q:  What happened to US bond prices when the Fed raised rates?</a:t>
                </a:r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61EE5D1B-1E83-0904-8470-29553F63C30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1932" y="920479"/>
                <a:ext cx="8229600" cy="5263752"/>
              </a:xfrm>
              <a:prstGeom prst="rect">
                <a:avLst/>
              </a:prstGeom>
              <a:blipFill>
                <a:blip r:embed="rId2"/>
                <a:stretch>
                  <a:fillRect l="-519" t="-1159"/>
                </a:stretch>
              </a:blipFill>
            </p:spPr>
            <p:txBody>
              <a:bodyPr/>
              <a:lstStyle/>
              <a:p>
                <a:r>
                  <a:rPr lang="en-PH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169737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EAD7654-A37A-9BAE-06F7-1145B9F918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Financial Innovation</a:t>
            </a:r>
            <a:endParaRPr lang="en-PH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4118CFE-A1CA-30D9-256D-073386680C03}"/>
              </a:ext>
            </a:extLst>
          </p:cNvPr>
          <p:cNvSpPr txBox="1">
            <a:spLocks/>
          </p:cNvSpPr>
          <p:nvPr/>
        </p:nvSpPr>
        <p:spPr>
          <a:xfrm>
            <a:off x="635986" y="1099410"/>
            <a:ext cx="9807424" cy="5193105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/>
              <a:t>Minsky:  “Anyone can create money … “</a:t>
            </a:r>
          </a:p>
          <a:p>
            <a:pPr lvl="1"/>
            <a:r>
              <a:rPr lang="en-US" sz="2000"/>
              <a:t>Central banks do it.</a:t>
            </a:r>
          </a:p>
          <a:p>
            <a:pPr lvl="1"/>
            <a:r>
              <a:rPr lang="en-US" sz="2000"/>
              <a:t>Commercial banks do it.</a:t>
            </a:r>
          </a:p>
          <a:p>
            <a:pPr lvl="1"/>
            <a:r>
              <a:rPr lang="en-US" sz="2000"/>
              <a:t>Can Calla Wiemer do it?</a:t>
            </a:r>
          </a:p>
          <a:p>
            <a:pPr lvl="1"/>
            <a:r>
              <a:rPr lang="en-US" sz="2000"/>
              <a:t>Can PayPal do it?</a:t>
            </a:r>
          </a:p>
          <a:p>
            <a:pPr marL="457200" lvl="1" indent="0">
              <a:buNone/>
            </a:pP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13039179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croforasia master" id="{D4E158F6-9A74-4622-8612-BC828E69A1B4}" vid="{F36EFDE2-01DE-4562-BB76-87D5FDBC3ACC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2CC43116-F9B7-4B74-8957-A4A458687F2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macroforasia master</Template>
  <TotalTime>16817</TotalTime>
  <Words>602</Words>
  <Application>Microsoft Office PowerPoint</Application>
  <PresentationFormat>Widescreen</PresentationFormat>
  <Paragraphs>96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Aptos</vt:lpstr>
      <vt:lpstr>Arial</vt:lpstr>
      <vt:lpstr>Arial Narrow</vt:lpstr>
      <vt:lpstr>Calibri</vt:lpstr>
      <vt:lpstr>Cambria</vt:lpstr>
      <vt:lpstr>Cambria Math</vt:lpstr>
      <vt:lpstr>Symbol</vt:lpstr>
      <vt:lpstr>Office Theme</vt:lpstr>
      <vt:lpstr>1_Office Theme</vt:lpstr>
      <vt:lpstr>PowerPoint Presentation</vt:lpstr>
      <vt:lpstr>Finance &amp; the Macroeconomy</vt:lpstr>
      <vt:lpstr>Risk &amp; Macroeconomic Instability</vt:lpstr>
      <vt:lpstr>Financial System Fundamentals</vt:lpstr>
      <vt:lpstr>Risk in the Financial System</vt:lpstr>
      <vt:lpstr>Chart 7.1 Financial Asset-to-GDP Ratios, 2020</vt:lpstr>
      <vt:lpstr>Interest Rate As the Price of Loanable Funds</vt:lpstr>
      <vt:lpstr>Interest Rates &amp; Asset Prices</vt:lpstr>
      <vt:lpstr>Financial Innovation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Calla Wiemer</dc:creator>
  <cp:lastModifiedBy>Calla Wiemer</cp:lastModifiedBy>
  <cp:revision>9</cp:revision>
  <dcterms:created xsi:type="dcterms:W3CDTF">2022-09-28T05:03:08Z</dcterms:created>
  <dcterms:modified xsi:type="dcterms:W3CDTF">2024-02-13T03:17:07Z</dcterms:modified>
</cp:coreProperties>
</file>