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7" autoAdjust="0"/>
    <p:restoredTop sz="87995" autoAdjust="0"/>
  </p:normalViewPr>
  <p:slideViewPr>
    <p:cSldViewPr snapToGrid="0">
      <p:cViewPr varScale="1">
        <p:scale>
          <a:sx n="70" d="100"/>
          <a:sy n="70" d="100"/>
        </p:scale>
        <p:origin x="6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E4603FE8-A494-4E0B-9846-E3B6B1D5A197}"/>
    <pc:docChg chg="delSld modSld">
      <pc:chgData name="Calla Wiemer" userId="77eb88967580a5cd" providerId="LiveId" clId="{E4603FE8-A494-4E0B-9846-E3B6B1D5A197}" dt="2024-04-23T10:38:23.513" v="59" actId="1076"/>
      <pc:docMkLst>
        <pc:docMk/>
      </pc:docMkLst>
      <pc:sldChg chg="modSp mod">
        <pc:chgData name="Calla Wiemer" userId="77eb88967580a5cd" providerId="LiveId" clId="{E4603FE8-A494-4E0B-9846-E3B6B1D5A197}" dt="2024-04-23T10:38:23.513" v="59" actId="1076"/>
        <pc:sldMkLst>
          <pc:docMk/>
          <pc:sldMk cId="1267415441" sldId="256"/>
        </pc:sldMkLst>
        <pc:spChg chg="mod">
          <ac:chgData name="Calla Wiemer" userId="77eb88967580a5cd" providerId="LiveId" clId="{E4603FE8-A494-4E0B-9846-E3B6B1D5A197}" dt="2024-04-23T10:38:23.513" v="59" actId="1076"/>
          <ac:spMkLst>
            <pc:docMk/>
            <pc:sldMk cId="1267415441" sldId="256"/>
            <ac:spMk id="3" creationId="{5FF44647-6B5E-9887-2DDE-E2F0A63014C9}"/>
          </ac:spMkLst>
        </pc:spChg>
      </pc:sldChg>
      <pc:sldChg chg="modSp mod">
        <pc:chgData name="Calla Wiemer" userId="77eb88967580a5cd" providerId="LiveId" clId="{E4603FE8-A494-4E0B-9846-E3B6B1D5A197}" dt="2024-04-23T10:37:55.084" v="22" actId="20577"/>
        <pc:sldMkLst>
          <pc:docMk/>
          <pc:sldMk cId="2668154239" sldId="257"/>
        </pc:sldMkLst>
        <pc:spChg chg="mod">
          <ac:chgData name="Calla Wiemer" userId="77eb88967580a5cd" providerId="LiveId" clId="{E4603FE8-A494-4E0B-9846-E3B6B1D5A197}" dt="2024-04-23T10:37:55.084" v="22" actId="20577"/>
          <ac:spMkLst>
            <pc:docMk/>
            <pc:sldMk cId="2668154239" sldId="257"/>
            <ac:spMk id="3" creationId="{D5E84064-F9EA-AF18-E167-E48EA173DE12}"/>
          </ac:spMkLst>
        </pc:spChg>
      </pc:sldChg>
      <pc:sldChg chg="del">
        <pc:chgData name="Calla Wiemer" userId="77eb88967580a5cd" providerId="LiveId" clId="{E4603FE8-A494-4E0B-9846-E3B6B1D5A197}" dt="2024-04-23T10:35:51.172" v="4" actId="47"/>
        <pc:sldMkLst>
          <pc:docMk/>
          <pc:sldMk cId="3985796239" sldId="270"/>
        </pc:sldMkLst>
      </pc:sldChg>
      <pc:sldChg chg="del">
        <pc:chgData name="Calla Wiemer" userId="77eb88967580a5cd" providerId="LiveId" clId="{E4603FE8-A494-4E0B-9846-E3B6B1D5A197}" dt="2024-04-23T10:35:52.771" v="5" actId="47"/>
        <pc:sldMkLst>
          <pc:docMk/>
          <pc:sldMk cId="790155210" sldId="285"/>
        </pc:sldMkLst>
      </pc:sldChg>
      <pc:sldChg chg="del">
        <pc:chgData name="Calla Wiemer" userId="77eb88967580a5cd" providerId="LiveId" clId="{E4603FE8-A494-4E0B-9846-E3B6B1D5A197}" dt="2024-04-23T10:35:48.345" v="0" actId="47"/>
        <pc:sldMkLst>
          <pc:docMk/>
          <pc:sldMk cId="2805713554" sldId="286"/>
        </pc:sldMkLst>
      </pc:sldChg>
      <pc:sldChg chg="del">
        <pc:chgData name="Calla Wiemer" userId="77eb88967580a5cd" providerId="LiveId" clId="{E4603FE8-A494-4E0B-9846-E3B6B1D5A197}" dt="2024-04-23T10:35:49.077" v="1" actId="47"/>
        <pc:sldMkLst>
          <pc:docMk/>
          <pc:sldMk cId="3957018089" sldId="287"/>
        </pc:sldMkLst>
      </pc:sldChg>
      <pc:sldChg chg="del">
        <pc:chgData name="Calla Wiemer" userId="77eb88967580a5cd" providerId="LiveId" clId="{E4603FE8-A494-4E0B-9846-E3B6B1D5A197}" dt="2024-04-23T10:35:49.830" v="2" actId="47"/>
        <pc:sldMkLst>
          <pc:docMk/>
          <pc:sldMk cId="2846345214" sldId="288"/>
        </pc:sldMkLst>
      </pc:sldChg>
      <pc:sldChg chg="del">
        <pc:chgData name="Calla Wiemer" userId="77eb88967580a5cd" providerId="LiveId" clId="{E4603FE8-A494-4E0B-9846-E3B6B1D5A197}" dt="2024-04-23T10:35:50.438" v="3" actId="47"/>
        <pc:sldMkLst>
          <pc:docMk/>
          <pc:sldMk cId="1275209917" sldId="28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C4816-73EF-4B4F-AD79-88976FF9CE99}" type="datetimeFigureOut">
              <a:rPr lang="en-PH" smtClean="0"/>
              <a:t>23/04/2024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D8AB4-F486-4DFB-B719-63D52A3EF683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79064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5593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65870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ky, outdoor, cloudy, clouds&#10;&#10;Description automatically generated">
            <a:extLst>
              <a:ext uri="{FF2B5EF4-FFF2-40B4-BE49-F238E27FC236}">
                <a16:creationId xmlns:a16="http://schemas.microsoft.com/office/drawing/2014/main" id="{37B81EB7-D89C-AF36-B01D-8BE24E68C6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" y="-185588"/>
            <a:ext cx="12191320" cy="704358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037A99-3E5C-CD9E-5B63-89F544679757}"/>
              </a:ext>
            </a:extLst>
          </p:cNvPr>
          <p:cNvSpPr txBox="1"/>
          <p:nvPr/>
        </p:nvSpPr>
        <p:spPr>
          <a:xfrm>
            <a:off x="2036540" y="185588"/>
            <a:ext cx="81189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3200" b="1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Ateneo de Manila University</a:t>
            </a:r>
          </a:p>
          <a:p>
            <a:pPr algn="ctr">
              <a:spcBef>
                <a:spcPts val="600"/>
              </a:spcBef>
            </a:pPr>
            <a:r>
              <a:rPr lang="en-PH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Intermediate Macroeconomic Theory</a:t>
            </a:r>
          </a:p>
          <a:p>
            <a:pPr algn="ctr">
              <a:spcBef>
                <a:spcPts val="600"/>
              </a:spcBef>
            </a:pPr>
            <a:r>
              <a:rPr lang="en-PH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2024.04.25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C813A9-D1CD-52C8-D0B9-9B6DF85520C0}"/>
              </a:ext>
            </a:extLst>
          </p:cNvPr>
          <p:cNvSpPr txBox="1"/>
          <p:nvPr/>
        </p:nvSpPr>
        <p:spPr>
          <a:xfrm>
            <a:off x="3667222" y="6272302"/>
            <a:ext cx="48575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CALLA WIEMER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F44647-6B5E-9887-2DDE-E2F0A63014C9}"/>
              </a:ext>
            </a:extLst>
          </p:cNvPr>
          <p:cNvSpPr txBox="1"/>
          <p:nvPr/>
        </p:nvSpPr>
        <p:spPr>
          <a:xfrm>
            <a:off x="3998353" y="2736963"/>
            <a:ext cx="419528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Internal &amp; External Balance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Swan Diagram</a:t>
            </a:r>
          </a:p>
        </p:txBody>
      </p:sp>
    </p:spTree>
    <p:extLst>
      <p:ext uri="{BB962C8B-B14F-4D97-AF65-F5344CB8AC3E}">
        <p14:creationId xmlns:p14="http://schemas.microsoft.com/office/powerpoint/2010/main" val="1267415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5E84064-F9EA-AF18-E167-E48EA173D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Balance Objectives &amp; Instruments</a:t>
            </a:r>
            <a:endParaRPr lang="en-PH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C7D70FA-B893-7B60-3049-0681F301749C}"/>
              </a:ext>
            </a:extLst>
          </p:cNvPr>
          <p:cNvSpPr txBox="1">
            <a:spLocks/>
          </p:cNvSpPr>
          <p:nvPr/>
        </p:nvSpPr>
        <p:spPr>
          <a:xfrm>
            <a:off x="1036980" y="1241945"/>
            <a:ext cx="9637551" cy="425810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2000"/>
              <a:t>Policy Objectives</a:t>
            </a:r>
          </a:p>
          <a:p>
            <a:pPr lvl="1">
              <a:spcBef>
                <a:spcPts val="1200"/>
              </a:spcBef>
            </a:pPr>
            <a:r>
              <a:rPr lang="en-PH" sz="2000"/>
              <a:t>internal balance:  output at potential with low and stable inflation</a:t>
            </a:r>
          </a:p>
          <a:p>
            <a:pPr marL="914400" lvl="2" indent="0">
              <a:spcBef>
                <a:spcPts val="600"/>
              </a:spcBef>
              <a:buNone/>
            </a:pPr>
            <a:r>
              <a:rPr lang="en-PH"/>
              <a:t>imbalance:  overheating vs underheating</a:t>
            </a:r>
          </a:p>
          <a:p>
            <a:pPr lvl="1">
              <a:spcBef>
                <a:spcPts val="1200"/>
              </a:spcBef>
            </a:pPr>
            <a:r>
              <a:rPr lang="en-PH" sz="2000"/>
              <a:t>external balance:  current account at sustainable target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PH" sz="2000"/>
              <a:t>	imbalance:  CA greater vs less than target</a:t>
            </a:r>
          </a:p>
          <a:p>
            <a:pPr>
              <a:spcBef>
                <a:spcPts val="3000"/>
              </a:spcBef>
            </a:pPr>
            <a:r>
              <a:rPr lang="en-PH" sz="2000"/>
              <a:t>Policy Instruments</a:t>
            </a:r>
          </a:p>
          <a:p>
            <a:pPr lvl="1">
              <a:spcBef>
                <a:spcPts val="1200"/>
              </a:spcBef>
            </a:pPr>
            <a:r>
              <a:rPr lang="en-PH" sz="2000"/>
              <a:t>fiscal budget (government spending &amp; taxes)</a:t>
            </a:r>
          </a:p>
          <a:p>
            <a:pPr lvl="1">
              <a:spcBef>
                <a:spcPts val="1200"/>
              </a:spcBef>
            </a:pPr>
            <a:r>
              <a:rPr lang="en-PH" sz="2000"/>
              <a:t>exchange rate representing monetary policy</a:t>
            </a:r>
          </a:p>
          <a:p>
            <a:pPr marL="914400" lvl="2" indent="0">
              <a:spcBef>
                <a:spcPts val="600"/>
              </a:spcBef>
              <a:buNone/>
            </a:pPr>
            <a:r>
              <a:rPr lang="en-PH" sz="1800"/>
              <a:t>alternatively, an interest rate target where exchange rate responds indirectly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30382A-512C-E133-540C-53EA9D4028E8}"/>
              </a:ext>
            </a:extLst>
          </p:cNvPr>
          <p:cNvSpPr txBox="1"/>
          <p:nvPr/>
        </p:nvSpPr>
        <p:spPr>
          <a:xfrm>
            <a:off x="1036981" y="5616055"/>
            <a:ext cx="8659039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PH" sz="1600" b="0">
                <a:effectLst/>
                <a:latin typeface="+mn-lt"/>
              </a:rPr>
              <a:t>T.W. Swan,  1963. “Longer-Run Problems of the Balance of Payments”, in H.W. Arndt and W.M. Corden, eds., </a:t>
            </a:r>
            <a:r>
              <a:rPr lang="en-PH" sz="1600" b="0" i="1">
                <a:effectLst/>
                <a:latin typeface="+mn-lt"/>
              </a:rPr>
              <a:t>The Australian Economy: A Volume of Readings </a:t>
            </a:r>
            <a:r>
              <a:rPr lang="en-PH" sz="1600" b="0">
                <a:effectLst/>
                <a:latin typeface="+mn-lt"/>
              </a:rPr>
              <a:t>(Melbourne: Cheshire Press), pp. 384-395.</a:t>
            </a:r>
          </a:p>
        </p:txBody>
      </p:sp>
    </p:spTree>
    <p:extLst>
      <p:ext uri="{BB962C8B-B14F-4D97-AF65-F5344CB8AC3E}">
        <p14:creationId xmlns:p14="http://schemas.microsoft.com/office/powerpoint/2010/main" val="2668154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DCBDDE2-7810-40D5-79BB-8C2A8B594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Swan Framework</a:t>
            </a:r>
            <a:endParaRPr lang="en-PH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703358-F223-25B2-E65A-77E0F8CFE2FE}"/>
              </a:ext>
            </a:extLst>
          </p:cNvPr>
          <p:cNvSpPr txBox="1">
            <a:spLocks noChangeArrowheads="1"/>
          </p:cNvSpPr>
          <p:nvPr/>
        </p:nvSpPr>
        <p:spPr>
          <a:xfrm>
            <a:off x="487301" y="1054414"/>
            <a:ext cx="4685200" cy="53736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 fontAlgn="auto">
              <a:lnSpc>
                <a:spcPct val="110000"/>
              </a:lnSpc>
              <a:spcAft>
                <a:spcPts val="0"/>
              </a:spcAft>
              <a:buSzPct val="100000"/>
            </a:pPr>
            <a:r>
              <a:rPr lang="en-US" altLang="en-US" sz="2000" b="0">
                <a:solidFill>
                  <a:schemeClr val="tx1"/>
                </a:solidFill>
                <a:effectLst/>
              </a:rPr>
              <a:t>Policy space defined by</a:t>
            </a:r>
          </a:p>
          <a:p>
            <a:pPr marL="450850" indent="-219075" fontAlgn="auto">
              <a:lnSpc>
                <a:spcPct val="110000"/>
              </a:lnSpc>
              <a:spcAft>
                <a:spcPts val="0"/>
              </a:spcAft>
              <a:buSzPct val="100000"/>
            </a:pPr>
            <a:r>
              <a:rPr lang="en-US" altLang="en-US" sz="2000" b="0">
                <a:solidFill>
                  <a:schemeClr val="tx1"/>
                </a:solidFill>
                <a:effectLst/>
              </a:rPr>
              <a:t>real exchange rate</a:t>
            </a:r>
          </a:p>
          <a:p>
            <a:pPr marL="450850" indent="-219075" fontAlgn="auto">
              <a:lnSpc>
                <a:spcPct val="110000"/>
              </a:lnSpc>
              <a:spcAft>
                <a:spcPts val="0"/>
              </a:spcAft>
              <a:buSzPct val="100000"/>
            </a:pPr>
            <a:r>
              <a:rPr lang="en-US" altLang="en-US" sz="2000" b="0">
                <a:solidFill>
                  <a:schemeClr val="tx1"/>
                </a:solidFill>
                <a:effectLst/>
              </a:rPr>
              <a:t>fiscal balance</a:t>
            </a:r>
          </a:p>
          <a:p>
            <a:pPr marL="176213" indent="-176213" fontAlgn="auto">
              <a:spcBef>
                <a:spcPts val="1800"/>
              </a:spcBef>
              <a:spcAft>
                <a:spcPts val="0"/>
              </a:spcAft>
              <a:buSzPct val="100000"/>
            </a:pPr>
            <a:r>
              <a:rPr lang="en-US" altLang="en-US" sz="2000" b="0">
                <a:solidFill>
                  <a:schemeClr val="tx1"/>
                </a:solidFill>
                <a:effectLst/>
              </a:rPr>
              <a:t>Exchange rate</a:t>
            </a:r>
          </a:p>
          <a:p>
            <a:pPr marL="231775" lvl="1" indent="0" fontAlgn="auto">
              <a:spcBef>
                <a:spcPts val="600"/>
              </a:spcBef>
              <a:spcAft>
                <a:spcPts val="0"/>
              </a:spcAft>
              <a:buSzPct val="100000"/>
              <a:buNone/>
            </a:pPr>
            <a:r>
              <a:rPr lang="en-US" altLang="en-US" b="0">
                <a:solidFill>
                  <a:schemeClr val="tx1"/>
                </a:solidFill>
                <a:effectLst/>
                <a:sym typeface="Symbol" pitchFamily="18" charset="2"/>
              </a:rPr>
              <a:t>ringgit depreciation ( ringgit</a:t>
            </a:r>
            <a:r>
              <a:rPr lang="en-US" altLang="en-US" b="0">
                <a:solidFill>
                  <a:schemeClr val="tx1"/>
                </a:solidFill>
                <a:effectLst/>
              </a:rPr>
              <a:t>/$ </a:t>
            </a:r>
            <a:r>
              <a:rPr lang="en-US" altLang="en-US" b="0">
                <a:solidFill>
                  <a:schemeClr val="tx1"/>
                </a:solidFill>
                <a:effectLst/>
                <a:sym typeface="Symbol" pitchFamily="18" charset="2"/>
              </a:rPr>
              <a:t> )</a:t>
            </a:r>
          </a:p>
          <a:p>
            <a:pPr marL="463550" lvl="1" indent="-1588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</a:pPr>
            <a:r>
              <a:rPr lang="en-US" altLang="en-US" b="0">
                <a:solidFill>
                  <a:schemeClr val="tx1"/>
                </a:solidFill>
                <a:effectLst/>
                <a:sym typeface="Symbol"/>
              </a:rPr>
              <a:t>  </a:t>
            </a:r>
            <a:r>
              <a:rPr lang="en-US" altLang="en-US" b="0" i="1">
                <a:solidFill>
                  <a:schemeClr val="tx1"/>
                </a:solidFill>
                <a:effectLst/>
                <a:latin typeface="+mj-lt"/>
                <a:sym typeface="Symbol" pitchFamily="18" charset="2"/>
              </a:rPr>
              <a:t>X</a:t>
            </a:r>
            <a:r>
              <a:rPr lang="en-US" altLang="en-US" b="0">
                <a:solidFill>
                  <a:schemeClr val="tx1"/>
                </a:solidFill>
                <a:effectLst/>
                <a:sym typeface="Symbol" pitchFamily="18" charset="2"/>
              </a:rPr>
              <a:t>  ,  </a:t>
            </a:r>
            <a:r>
              <a:rPr lang="en-US" altLang="en-US" b="0" i="1">
                <a:solidFill>
                  <a:schemeClr val="tx1"/>
                </a:solidFill>
                <a:effectLst/>
                <a:latin typeface="+mj-lt"/>
                <a:sym typeface="Symbol" pitchFamily="18" charset="2"/>
              </a:rPr>
              <a:t>M</a:t>
            </a:r>
            <a:r>
              <a:rPr lang="en-US" altLang="en-US" b="0">
                <a:solidFill>
                  <a:schemeClr val="tx1"/>
                </a:solidFill>
                <a:effectLst/>
                <a:sym typeface="Symbol" pitchFamily="18" charset="2"/>
              </a:rPr>
              <a:t>     </a:t>
            </a:r>
            <a:r>
              <a:rPr lang="en-US" altLang="en-US" b="0">
                <a:solidFill>
                  <a:schemeClr val="tx1"/>
                </a:solidFill>
                <a:effectLst/>
                <a:latin typeface="+mj-lt"/>
                <a:sym typeface="Symbol" pitchFamily="18" charset="2"/>
              </a:rPr>
              <a:t>CA</a:t>
            </a:r>
            <a:r>
              <a:rPr lang="en-US" altLang="en-US" b="0">
                <a:solidFill>
                  <a:schemeClr val="tx1"/>
                </a:solidFill>
                <a:effectLst/>
                <a:sym typeface="Symbol" pitchFamily="18" charset="2"/>
              </a:rPr>
              <a:t> </a:t>
            </a:r>
          </a:p>
          <a:p>
            <a:pPr marL="860425" lvl="1" indent="-396875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</a:pPr>
            <a:r>
              <a:rPr lang="en-US" altLang="en-US" b="0">
                <a:solidFill>
                  <a:schemeClr val="tx1"/>
                </a:solidFill>
                <a:effectLst/>
                <a:sym typeface="Symbol"/>
              </a:rPr>
              <a:t>  </a:t>
            </a:r>
            <a:r>
              <a:rPr lang="en-US" altLang="en-US" b="0">
                <a:solidFill>
                  <a:schemeClr val="tx1"/>
                </a:solidFill>
                <a:effectLst/>
                <a:sym typeface="Symbol" pitchFamily="18" charset="2"/>
              </a:rPr>
              <a:t>expenditure switching to domestic  </a:t>
            </a:r>
            <a:r>
              <a:rPr lang="en-US" altLang="en-US">
                <a:solidFill>
                  <a:schemeClr val="tx1"/>
                </a:solidFill>
                <a:sym typeface="Symbol" pitchFamily="18" charset="2"/>
              </a:rPr>
              <a:t>  PQ </a:t>
            </a:r>
            <a:endParaRPr lang="en-US" altLang="en-US" b="0">
              <a:solidFill>
                <a:schemeClr val="tx1"/>
              </a:solidFill>
              <a:effectLst/>
              <a:sym typeface="Symbol" pitchFamily="18" charset="2"/>
            </a:endParaRPr>
          </a:p>
          <a:p>
            <a:pPr marL="176213" indent="-176213" fontAlgn="auto">
              <a:spcBef>
                <a:spcPts val="1800"/>
              </a:spcBef>
              <a:spcAft>
                <a:spcPts val="0"/>
              </a:spcAft>
              <a:buSzPct val="100000"/>
            </a:pPr>
            <a:r>
              <a:rPr lang="en-US" altLang="en-US" sz="2000" b="0">
                <a:solidFill>
                  <a:schemeClr val="tx1"/>
                </a:solidFill>
                <a:effectLst/>
                <a:sym typeface="Symbol" pitchFamily="18" charset="2"/>
              </a:rPr>
              <a:t>Fiscal stance</a:t>
            </a:r>
          </a:p>
          <a:p>
            <a:pPr marL="231775" lvl="1" indent="0" fontAlgn="auto">
              <a:spcAft>
                <a:spcPts val="0"/>
              </a:spcAft>
              <a:buSzPct val="100000"/>
              <a:buNone/>
            </a:pPr>
            <a:r>
              <a:rPr lang="en-US" altLang="en-US" b="0">
                <a:solidFill>
                  <a:schemeClr val="tx1"/>
                </a:solidFill>
                <a:effectLst/>
                <a:sym typeface="Symbol"/>
              </a:rPr>
              <a:t>loosening ( </a:t>
            </a:r>
            <a:r>
              <a:rPr lang="en-US" altLang="en-US" b="0" i="1">
                <a:solidFill>
                  <a:schemeClr val="tx1"/>
                </a:solidFill>
                <a:effectLst/>
                <a:latin typeface="+mj-lt"/>
                <a:sym typeface="Symbol" pitchFamily="18" charset="2"/>
              </a:rPr>
              <a:t>G</a:t>
            </a:r>
            <a:r>
              <a:rPr lang="en-US" altLang="en-US" b="0">
                <a:solidFill>
                  <a:schemeClr val="tx1"/>
                </a:solidFill>
                <a:effectLst/>
                <a:sym typeface="Symbol" pitchFamily="18" charset="2"/>
              </a:rPr>
              <a:t> , </a:t>
            </a:r>
            <a:r>
              <a:rPr lang="en-US" altLang="en-US" b="0" i="1">
                <a:solidFill>
                  <a:schemeClr val="tx1"/>
                </a:solidFill>
                <a:effectLst/>
                <a:latin typeface="+mj-lt"/>
                <a:sym typeface="Symbol" pitchFamily="18" charset="2"/>
              </a:rPr>
              <a:t>T</a:t>
            </a:r>
            <a:r>
              <a:rPr lang="en-US" altLang="en-US" b="0">
                <a:solidFill>
                  <a:schemeClr val="tx1"/>
                </a:solidFill>
                <a:effectLst/>
                <a:sym typeface="Symbol" pitchFamily="18" charset="2"/>
              </a:rPr>
              <a:t> </a:t>
            </a:r>
            <a:r>
              <a:rPr lang="en-US" altLang="en-US" b="0">
                <a:solidFill>
                  <a:schemeClr val="tx1"/>
                </a:solidFill>
                <a:effectLst/>
                <a:sym typeface="Symbol"/>
              </a:rPr>
              <a:t> )</a:t>
            </a:r>
            <a:endParaRPr lang="en-US" altLang="en-US" b="0">
              <a:solidFill>
                <a:schemeClr val="tx1"/>
              </a:solidFill>
              <a:effectLst/>
              <a:sym typeface="Symbol" pitchFamily="18" charset="2"/>
            </a:endParaRPr>
          </a:p>
          <a:p>
            <a:pPr marL="463550" lvl="1" indent="0" fontAlgn="auto">
              <a:lnSpc>
                <a:spcPct val="110000"/>
              </a:lnSpc>
              <a:spcAft>
                <a:spcPts val="0"/>
              </a:spcAft>
              <a:buClr>
                <a:schemeClr val="accent1"/>
              </a:buClr>
              <a:buSzPct val="100000"/>
              <a:buNone/>
            </a:pPr>
            <a:r>
              <a:rPr lang="en-US" altLang="en-US" b="0">
                <a:solidFill>
                  <a:schemeClr val="tx1"/>
                </a:solidFill>
                <a:effectLst/>
                <a:sym typeface="Symbol"/>
              </a:rPr>
              <a:t> </a:t>
            </a:r>
            <a:r>
              <a:rPr lang="en-US" altLang="en-US">
                <a:solidFill>
                  <a:schemeClr val="tx1"/>
                </a:solidFill>
                <a:sym typeface="Symbol" pitchFamily="18" charset="2"/>
              </a:rPr>
              <a:t>PQ </a:t>
            </a:r>
            <a:endParaRPr lang="en-US" altLang="en-US" b="0">
              <a:solidFill>
                <a:schemeClr val="tx1"/>
              </a:solidFill>
              <a:effectLst/>
            </a:endParaRPr>
          </a:p>
          <a:p>
            <a:pPr marL="463550" lvl="1" indent="0" fontAlgn="auto">
              <a:lnSpc>
                <a:spcPct val="110000"/>
              </a:lnSpc>
              <a:spcAft>
                <a:spcPts val="0"/>
              </a:spcAft>
              <a:buClr>
                <a:schemeClr val="accent1"/>
              </a:buClr>
              <a:buSzPct val="100000"/>
              <a:buNone/>
            </a:pPr>
            <a:r>
              <a:rPr lang="en-US" altLang="en-US" b="1" i="1">
                <a:solidFill>
                  <a:schemeClr val="tx1"/>
                </a:solidFill>
                <a:effectLst/>
                <a:sym typeface="Symbol"/>
              </a:rPr>
              <a:t>  </a:t>
            </a:r>
            <a:r>
              <a:rPr lang="en-US" altLang="en-US" b="0" i="1">
                <a:solidFill>
                  <a:schemeClr val="tx1"/>
                </a:solidFill>
                <a:effectLst/>
                <a:latin typeface="+mj-lt"/>
              </a:rPr>
              <a:t>X</a:t>
            </a:r>
            <a:r>
              <a:rPr lang="en-US" altLang="en-US" b="0">
                <a:solidFill>
                  <a:schemeClr val="tx1"/>
                </a:solidFill>
                <a:effectLst/>
              </a:rPr>
              <a:t> </a:t>
            </a:r>
            <a:r>
              <a:rPr lang="en-US" altLang="en-US" b="0">
                <a:solidFill>
                  <a:schemeClr val="tx1"/>
                </a:solidFill>
                <a:effectLst/>
                <a:sym typeface="Symbol" pitchFamily="18" charset="2"/>
              </a:rPr>
              <a:t> , </a:t>
            </a:r>
            <a:r>
              <a:rPr lang="en-US" altLang="en-US" b="0" i="1">
                <a:solidFill>
                  <a:schemeClr val="tx1"/>
                </a:solidFill>
                <a:effectLst/>
                <a:latin typeface="+mj-lt"/>
                <a:sym typeface="Symbol" pitchFamily="18" charset="2"/>
              </a:rPr>
              <a:t>M</a:t>
            </a:r>
            <a:r>
              <a:rPr lang="en-US" altLang="en-US" b="0">
                <a:solidFill>
                  <a:schemeClr val="tx1"/>
                </a:solidFill>
                <a:effectLst/>
                <a:sym typeface="Symbol" pitchFamily="18" charset="2"/>
              </a:rPr>
              <a:t>     </a:t>
            </a:r>
            <a:r>
              <a:rPr lang="en-US" altLang="en-US" b="0" i="1">
                <a:solidFill>
                  <a:schemeClr val="tx1"/>
                </a:solidFill>
                <a:effectLst/>
                <a:latin typeface="+mj-lt"/>
                <a:sym typeface="Symbol" pitchFamily="18" charset="2"/>
              </a:rPr>
              <a:t>CA</a:t>
            </a:r>
            <a:r>
              <a:rPr lang="en-US" altLang="en-US" b="0">
                <a:solidFill>
                  <a:schemeClr val="tx1"/>
                </a:solidFill>
                <a:effectLst/>
                <a:sym typeface="Symbol" pitchFamily="18" charset="2"/>
              </a:rPr>
              <a:t> 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47DE0973-3CB7-82B0-29AD-9EF8BA18E6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8794" y="1180008"/>
            <a:ext cx="5647525" cy="483882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1202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929F5C8-F4E6-B007-9635-B79DF1FBA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Internal Balance</a:t>
            </a:r>
            <a:endParaRPr lang="en-PH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D11E921B-1032-26F3-EDC0-AC715B0D7251}"/>
              </a:ext>
            </a:extLst>
          </p:cNvPr>
          <p:cNvSpPr txBox="1">
            <a:spLocks noChangeArrowheads="1"/>
          </p:cNvSpPr>
          <p:nvPr/>
        </p:nvSpPr>
        <p:spPr>
          <a:xfrm>
            <a:off x="587327" y="1345284"/>
            <a:ext cx="4782960" cy="45299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10000"/>
              </a:lnSpc>
              <a:buSzPct val="100000"/>
            </a:pPr>
            <a:r>
              <a:rPr lang="en-US" altLang="en-US" sz="2000"/>
              <a:t>Underperforming from:</a:t>
            </a:r>
          </a:p>
          <a:p>
            <a:pPr marL="636588" lvl="1" indent="-285750">
              <a:lnSpc>
                <a:spcPct val="110000"/>
              </a:lnSpc>
              <a:buSzPct val="100000"/>
            </a:pPr>
            <a:r>
              <a:rPr lang="en-US" altLang="en-US" sz="2000"/>
              <a:t>high valued ringgit</a:t>
            </a:r>
          </a:p>
          <a:p>
            <a:pPr marL="636588" lvl="1" indent="-285750">
              <a:lnSpc>
                <a:spcPct val="110000"/>
              </a:lnSpc>
              <a:buSzPct val="100000"/>
            </a:pPr>
            <a:r>
              <a:rPr lang="en-US" altLang="en-US" sz="2000"/>
              <a:t>tight fiscal stance</a:t>
            </a:r>
          </a:p>
          <a:p>
            <a:pPr marL="285750" indent="-285750">
              <a:lnSpc>
                <a:spcPct val="110000"/>
              </a:lnSpc>
              <a:spcBef>
                <a:spcPts val="2400"/>
              </a:spcBef>
              <a:buSzPct val="100000"/>
            </a:pPr>
            <a:r>
              <a:rPr lang="en-US" altLang="en-US" sz="2000"/>
              <a:t>Overperforming … vice versa</a:t>
            </a:r>
          </a:p>
          <a:p>
            <a:pPr marL="285750" indent="-285750">
              <a:lnSpc>
                <a:spcPct val="110000"/>
              </a:lnSpc>
              <a:spcBef>
                <a:spcPts val="2400"/>
              </a:spcBef>
              <a:buSzPct val="100000"/>
            </a:pPr>
            <a:r>
              <a:rPr lang="en-US" altLang="en-US" sz="2000"/>
              <a:t>Internal balance along </a:t>
            </a:r>
            <a:r>
              <a:rPr lang="en-US" altLang="en-US" sz="2000" b="1"/>
              <a:t>IB</a:t>
            </a:r>
            <a:r>
              <a:rPr lang="en-US" altLang="en-US" sz="2000"/>
              <a:t> line</a:t>
            </a:r>
          </a:p>
          <a:p>
            <a:pPr marL="285750" indent="0">
              <a:lnSpc>
                <a:spcPct val="110000"/>
              </a:lnSpc>
              <a:buSzPct val="100000"/>
              <a:buFont typeface="Arial" panose="020B0604020202020204" pitchFamily="34" charset="0"/>
              <a:buNone/>
            </a:pPr>
            <a:r>
              <a:rPr lang="en-US" altLang="en-US" sz="2000"/>
              <a:t>as domestic spending is stimulated through fiscal loosening (</a:t>
            </a:r>
            <a:r>
              <a:rPr lang="en-US" altLang="en-US" sz="2000">
                <a:sym typeface="Symbol" panose="05050102010706020507" pitchFamily="18" charset="2"/>
              </a:rPr>
              <a:t>G</a:t>
            </a:r>
            <a:r>
              <a:rPr lang="en-US" altLang="en-US" sz="200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↑</a:t>
            </a:r>
            <a:r>
              <a:rPr lang="en-US" altLang="en-US" sz="2000">
                <a:sym typeface="Symbol" panose="05050102010706020507" pitchFamily="18" charset="2"/>
              </a:rPr>
              <a:t>, T</a:t>
            </a:r>
            <a:r>
              <a:rPr lang="en-US" altLang="en-US" sz="200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↓</a:t>
            </a:r>
            <a:r>
              <a:rPr lang="en-US" altLang="en-US" sz="2000">
                <a:sym typeface="Symbol" panose="05050102010706020507" pitchFamily="18" charset="2"/>
              </a:rPr>
              <a:t>)</a:t>
            </a:r>
            <a:r>
              <a:rPr lang="en-US" altLang="en-US" sz="2000" b="1"/>
              <a:t> </a:t>
            </a:r>
            <a:r>
              <a:rPr lang="en-US" altLang="en-US" sz="2000"/>
              <a:t>the ringgit must appreciate to preserve internal balance</a:t>
            </a:r>
            <a:endParaRPr lang="en-US" altLang="en-US" sz="2000">
              <a:sym typeface="Symbol" pitchFamily="18" charset="2"/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240D69B7-4761-619B-95BC-62862E55D8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0995" y="992387"/>
            <a:ext cx="5513678" cy="523573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07830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84DF54C-3C74-6355-B193-63249DD6D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External Balance</a:t>
            </a:r>
            <a:endParaRPr lang="en-PH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164BD066-3A8A-E595-C6A1-9684908842AF}"/>
              </a:ext>
            </a:extLst>
          </p:cNvPr>
          <p:cNvSpPr txBox="1">
            <a:spLocks noChangeArrowheads="1"/>
          </p:cNvSpPr>
          <p:nvPr/>
        </p:nvSpPr>
        <p:spPr>
          <a:xfrm>
            <a:off x="580451" y="1269979"/>
            <a:ext cx="4358925" cy="456476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71450">
              <a:lnSpc>
                <a:spcPct val="110000"/>
              </a:lnSpc>
              <a:buClr>
                <a:srgbClr val="8D666F"/>
              </a:buClr>
              <a:buSzPct val="100000"/>
            </a:pPr>
            <a:r>
              <a:rPr lang="en-US" altLang="en-US" sz="2000" i="1"/>
              <a:t>CA</a:t>
            </a:r>
            <a:r>
              <a:rPr lang="en-US" altLang="en-US" sz="2000"/>
              <a:t> balance </a:t>
            </a:r>
            <a:r>
              <a:rPr lang="en-US" altLang="en-US" sz="2000">
                <a:sym typeface="Symbol" pitchFamily="18" charset="2"/>
              </a:rPr>
              <a:t>high from:</a:t>
            </a:r>
          </a:p>
          <a:p>
            <a:pPr marL="461963" lvl="1" indent="-176213">
              <a:lnSpc>
                <a:spcPct val="110000"/>
              </a:lnSpc>
              <a:buClr>
                <a:srgbClr val="8D666F"/>
              </a:buClr>
              <a:buSzPct val="100000"/>
            </a:pPr>
            <a:r>
              <a:rPr lang="en-US" altLang="en-US" sz="2000"/>
              <a:t>low valued ringgit</a:t>
            </a:r>
          </a:p>
          <a:p>
            <a:pPr marL="461963" lvl="1" indent="-176213">
              <a:lnSpc>
                <a:spcPct val="110000"/>
              </a:lnSpc>
              <a:buClr>
                <a:srgbClr val="8D666F"/>
              </a:buClr>
              <a:buSzPct val="100000"/>
            </a:pPr>
            <a:r>
              <a:rPr lang="en-US" altLang="en-US" sz="2000"/>
              <a:t>tight fiscal stance</a:t>
            </a:r>
          </a:p>
          <a:p>
            <a:pPr marL="285750" indent="-171450">
              <a:lnSpc>
                <a:spcPct val="110000"/>
              </a:lnSpc>
              <a:spcBef>
                <a:spcPts val="2400"/>
              </a:spcBef>
              <a:buClr>
                <a:srgbClr val="8D666F"/>
              </a:buClr>
              <a:buSzPct val="100000"/>
            </a:pPr>
            <a:r>
              <a:rPr lang="en-US" altLang="en-US" sz="2000" i="1"/>
              <a:t>CA</a:t>
            </a:r>
            <a:r>
              <a:rPr lang="en-US" altLang="en-US" sz="2000"/>
              <a:t> balance low … vice versa</a:t>
            </a:r>
          </a:p>
          <a:p>
            <a:pPr marL="285750" indent="-171450">
              <a:lnSpc>
                <a:spcPct val="110000"/>
              </a:lnSpc>
              <a:spcBef>
                <a:spcPts val="2400"/>
              </a:spcBef>
              <a:buClr>
                <a:srgbClr val="8D666F"/>
              </a:buClr>
              <a:buSzPct val="100000"/>
            </a:pPr>
            <a:r>
              <a:rPr lang="en-US" altLang="en-US" sz="2000"/>
              <a:t>External balance along </a:t>
            </a:r>
            <a:r>
              <a:rPr lang="en-US" altLang="en-US" sz="2000" b="1"/>
              <a:t>EB</a:t>
            </a:r>
            <a:r>
              <a:rPr lang="en-US" altLang="en-US" sz="2000"/>
              <a:t> line</a:t>
            </a:r>
          </a:p>
          <a:p>
            <a:pPr marL="285750" indent="0">
              <a:lnSpc>
                <a:spcPct val="110000"/>
              </a:lnSpc>
              <a:buClr>
                <a:srgbClr val="8D666F"/>
              </a:buClr>
              <a:buSzPct val="100000"/>
              <a:buFont typeface="Arial" panose="020B0604020202020204" pitchFamily="34" charset="0"/>
              <a:buNone/>
            </a:pPr>
            <a:r>
              <a:rPr lang="en-US" altLang="en-US" sz="2000"/>
              <a:t>as domestic spending is stimulated through a loosening of the fiscal stance (</a:t>
            </a:r>
            <a:r>
              <a:rPr lang="en-US" altLang="en-US" sz="2000">
                <a:sym typeface="Symbol" panose="05050102010706020507" pitchFamily="18" charset="2"/>
              </a:rPr>
              <a:t>G</a:t>
            </a:r>
            <a:r>
              <a:rPr lang="en-US" altLang="en-US" sz="200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↑</a:t>
            </a:r>
            <a:r>
              <a:rPr lang="en-US" altLang="en-US" sz="2000">
                <a:sym typeface="Symbol" panose="05050102010706020507" pitchFamily="18" charset="2"/>
              </a:rPr>
              <a:t>, T</a:t>
            </a:r>
            <a:r>
              <a:rPr lang="en-US" altLang="en-US" sz="200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↓</a:t>
            </a:r>
            <a:r>
              <a:rPr lang="en-US" altLang="en-US" sz="2000">
                <a:sym typeface="Symbol" panose="05050102010706020507" pitchFamily="18" charset="2"/>
              </a:rPr>
              <a:t>)</a:t>
            </a:r>
            <a:r>
              <a:rPr lang="en-US" altLang="en-US" sz="2000"/>
              <a:t>, the ringgit must depreciate to preserve external balance</a:t>
            </a:r>
            <a:endParaRPr lang="en-US" altLang="en-US" sz="2000">
              <a:sym typeface="Symbol" pitchFamily="18" charset="2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51981EE-9063-2587-B9EB-686E87C1B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0746" y="952191"/>
            <a:ext cx="5182049" cy="520033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77858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F6D09D3-1564-E6E9-FAC5-52ADAB868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Swan Diagram</a:t>
            </a:r>
            <a:endParaRPr lang="en-PH"/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BF162E94-BFF9-E839-8991-D72DD408D270}"/>
              </a:ext>
            </a:extLst>
          </p:cNvPr>
          <p:cNvSpPr txBox="1">
            <a:spLocks noChangeArrowheads="1"/>
          </p:cNvSpPr>
          <p:nvPr/>
        </p:nvSpPr>
        <p:spPr>
          <a:xfrm>
            <a:off x="447977" y="1252548"/>
            <a:ext cx="4653549" cy="469787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buClr>
                <a:srgbClr val="8D666F"/>
              </a:buClr>
              <a:buSzPct val="100000"/>
            </a:pPr>
            <a:r>
              <a:rPr lang="en-US" altLang="en-US" sz="2000">
                <a:solidFill>
                  <a:srgbClr val="000000"/>
                </a:solidFill>
              </a:rPr>
              <a:t>Bliss point where </a:t>
            </a:r>
            <a:r>
              <a:rPr lang="en-US" altLang="en-US" sz="2000" b="1">
                <a:solidFill>
                  <a:srgbClr val="000000"/>
                </a:solidFill>
                <a:latin typeface="+mj-lt"/>
              </a:rPr>
              <a:t>IB</a:t>
            </a:r>
            <a:r>
              <a:rPr lang="en-US" altLang="en-US" sz="2000">
                <a:solidFill>
                  <a:srgbClr val="000000"/>
                </a:solidFill>
              </a:rPr>
              <a:t> &amp; </a:t>
            </a:r>
            <a:r>
              <a:rPr lang="en-US" altLang="en-US" sz="2000" b="1">
                <a:solidFill>
                  <a:srgbClr val="000000"/>
                </a:solidFill>
                <a:latin typeface="+mj-lt"/>
              </a:rPr>
              <a:t>EB</a:t>
            </a:r>
            <a:r>
              <a:rPr lang="en-US" altLang="en-US" sz="2000">
                <a:solidFill>
                  <a:srgbClr val="000000"/>
                </a:solidFill>
              </a:rPr>
              <a:t> cross.</a:t>
            </a:r>
          </a:p>
          <a:p>
            <a:pPr>
              <a:lnSpc>
                <a:spcPct val="110000"/>
              </a:lnSpc>
              <a:spcBef>
                <a:spcPts val="1800"/>
              </a:spcBef>
              <a:buClr>
                <a:srgbClr val="8D666F"/>
              </a:buClr>
              <a:buSzPct val="100000"/>
            </a:pPr>
            <a:r>
              <a:rPr lang="en-US" altLang="en-US" sz="2000">
                <a:solidFill>
                  <a:srgbClr val="000000"/>
                </a:solidFill>
              </a:rPr>
              <a:t>4 zones of discomfort where economy is out of balance internally and/or externally</a:t>
            </a:r>
          </a:p>
          <a:p>
            <a:pPr>
              <a:lnSpc>
                <a:spcPct val="110000"/>
              </a:lnSpc>
              <a:spcBef>
                <a:spcPts val="1800"/>
              </a:spcBef>
              <a:buClr>
                <a:srgbClr val="8D666F"/>
              </a:buClr>
              <a:buSzPct val="100000"/>
            </a:pPr>
            <a:r>
              <a:rPr lang="en-US" altLang="en-US" sz="2000">
                <a:solidFill>
                  <a:srgbClr val="000000"/>
                </a:solidFill>
              </a:rPr>
              <a:t>Possible to have balance in one sense but not the other</a:t>
            </a:r>
          </a:p>
          <a:p>
            <a:pPr>
              <a:lnSpc>
                <a:spcPct val="110000"/>
              </a:lnSpc>
              <a:spcBef>
                <a:spcPts val="1800"/>
              </a:spcBef>
              <a:buClr>
                <a:srgbClr val="8D666F"/>
              </a:buClr>
              <a:buSzPct val="100000"/>
            </a:pPr>
            <a:r>
              <a:rPr lang="en-US" altLang="en-US" sz="2000">
                <a:solidFill>
                  <a:srgbClr val="000000"/>
                </a:solidFill>
              </a:rPr>
              <a:t>Policy to move to Bliss point depends on nature of imbalances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C8A87B9-08C7-D710-8A00-A4ECFAF5C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4155" y="999319"/>
            <a:ext cx="5351787" cy="504992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51660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44712</TotalTime>
  <Words>333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Aptos</vt:lpstr>
      <vt:lpstr>Arial</vt:lpstr>
      <vt:lpstr>Arial Narrow</vt:lpstr>
      <vt:lpstr>Calibri</vt:lpstr>
      <vt:lpstr>Cambria Math</vt:lpstr>
      <vt:lpstr>Symbol</vt:lpstr>
      <vt:lpstr>Office Theme</vt:lpstr>
      <vt:lpstr>1_Office Theme</vt:lpstr>
      <vt:lpstr>PowerPoint Presentation</vt:lpstr>
      <vt:lpstr> Balance Objectives &amp; Instruments</vt:lpstr>
      <vt:lpstr>Swan Framework</vt:lpstr>
      <vt:lpstr>Internal Balance</vt:lpstr>
      <vt:lpstr>External Balance</vt:lpstr>
      <vt:lpstr>Swan Diagram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23</cp:revision>
  <dcterms:created xsi:type="dcterms:W3CDTF">2022-09-28T05:03:08Z</dcterms:created>
  <dcterms:modified xsi:type="dcterms:W3CDTF">2024-04-23T10:38:31Z</dcterms:modified>
</cp:coreProperties>
</file>