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57" r:id="rId4"/>
    <p:sldId id="292" r:id="rId5"/>
    <p:sldId id="293" r:id="rId6"/>
    <p:sldId id="291" r:id="rId7"/>
    <p:sldId id="294" r:id="rId8"/>
    <p:sldId id="295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DBA"/>
    <a:srgbClr val="DBD8F4"/>
    <a:srgbClr val="CCCCFF"/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1323FB-AE1A-4B1B-AD38-9394CC156F86}" v="8" dt="2024-03-20T22:04:55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5995" autoAdjust="0"/>
  </p:normalViewPr>
  <p:slideViewPr>
    <p:cSldViewPr snapToGrid="0">
      <p:cViewPr varScale="1">
        <p:scale>
          <a:sx n="86" d="100"/>
          <a:sy n="86" d="100"/>
        </p:scale>
        <p:origin x="10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FF1323FB-AE1A-4B1B-AD38-9394CC156F86}"/>
    <pc:docChg chg="addSld delSld modSld">
      <pc:chgData name="Calla Wiemer" userId="77eb88967580a5cd" providerId="LiveId" clId="{FF1323FB-AE1A-4B1B-AD38-9394CC156F86}" dt="2024-03-20T22:11:22.147" v="64" actId="20577"/>
      <pc:docMkLst>
        <pc:docMk/>
      </pc:docMkLst>
      <pc:sldChg chg="modSp mod">
        <pc:chgData name="Calla Wiemer" userId="77eb88967580a5cd" providerId="LiveId" clId="{FF1323FB-AE1A-4B1B-AD38-9394CC156F86}" dt="2024-03-16T06:21:37.637" v="48" actId="20577"/>
        <pc:sldMkLst>
          <pc:docMk/>
          <pc:sldMk cId="1267415441" sldId="256"/>
        </pc:sldMkLst>
        <pc:spChg chg="mod">
          <ac:chgData name="Calla Wiemer" userId="77eb88967580a5cd" providerId="LiveId" clId="{FF1323FB-AE1A-4B1B-AD38-9394CC156F86}" dt="2024-03-16T06:21:37.637" v="48" actId="20577"/>
          <ac:spMkLst>
            <pc:docMk/>
            <pc:sldMk cId="1267415441" sldId="256"/>
            <ac:spMk id="3" creationId="{5FF44647-6B5E-9887-2DDE-E2F0A63014C9}"/>
          </ac:spMkLst>
        </pc:spChg>
      </pc:sldChg>
      <pc:sldChg chg="del">
        <pc:chgData name="Calla Wiemer" userId="77eb88967580a5cd" providerId="LiveId" clId="{FF1323FB-AE1A-4B1B-AD38-9394CC156F86}" dt="2024-03-16T06:20:21.414" v="1" actId="47"/>
        <pc:sldMkLst>
          <pc:docMk/>
          <pc:sldMk cId="364018732" sldId="258"/>
        </pc:sldMkLst>
      </pc:sldChg>
      <pc:sldChg chg="del">
        <pc:chgData name="Calla Wiemer" userId="77eb88967580a5cd" providerId="LiveId" clId="{FF1323FB-AE1A-4B1B-AD38-9394CC156F86}" dt="2024-03-16T06:20:22.002" v="2" actId="47"/>
        <pc:sldMkLst>
          <pc:docMk/>
          <pc:sldMk cId="2271172993" sldId="259"/>
        </pc:sldMkLst>
      </pc:sldChg>
      <pc:sldChg chg="del">
        <pc:chgData name="Calla Wiemer" userId="77eb88967580a5cd" providerId="LiveId" clId="{FF1323FB-AE1A-4B1B-AD38-9394CC156F86}" dt="2024-03-16T06:20:22.729" v="3" actId="47"/>
        <pc:sldMkLst>
          <pc:docMk/>
          <pc:sldMk cId="3411520877" sldId="261"/>
        </pc:sldMkLst>
      </pc:sldChg>
      <pc:sldChg chg="del">
        <pc:chgData name="Calla Wiemer" userId="77eb88967580a5cd" providerId="LiveId" clId="{FF1323FB-AE1A-4B1B-AD38-9394CC156F86}" dt="2024-03-16T06:20:34.847" v="9" actId="47"/>
        <pc:sldMkLst>
          <pc:docMk/>
          <pc:sldMk cId="3405545428" sldId="271"/>
        </pc:sldMkLst>
      </pc:sldChg>
      <pc:sldChg chg="del">
        <pc:chgData name="Calla Wiemer" userId="77eb88967580a5cd" providerId="LiveId" clId="{FF1323FB-AE1A-4B1B-AD38-9394CC156F86}" dt="2024-03-16T06:20:35.734" v="10" actId="47"/>
        <pc:sldMkLst>
          <pc:docMk/>
          <pc:sldMk cId="903382781" sldId="272"/>
        </pc:sldMkLst>
      </pc:sldChg>
      <pc:sldChg chg="del">
        <pc:chgData name="Calla Wiemer" userId="77eb88967580a5cd" providerId="LiveId" clId="{FF1323FB-AE1A-4B1B-AD38-9394CC156F86}" dt="2024-03-16T06:20:36.440" v="11" actId="47"/>
        <pc:sldMkLst>
          <pc:docMk/>
          <pc:sldMk cId="2456743885" sldId="273"/>
        </pc:sldMkLst>
      </pc:sldChg>
      <pc:sldChg chg="del">
        <pc:chgData name="Calla Wiemer" userId="77eb88967580a5cd" providerId="LiveId" clId="{FF1323FB-AE1A-4B1B-AD38-9394CC156F86}" dt="2024-03-16T06:20:37.070" v="12" actId="47"/>
        <pc:sldMkLst>
          <pc:docMk/>
          <pc:sldMk cId="1584474551" sldId="274"/>
        </pc:sldMkLst>
      </pc:sldChg>
      <pc:sldChg chg="del">
        <pc:chgData name="Calla Wiemer" userId="77eb88967580a5cd" providerId="LiveId" clId="{FF1323FB-AE1A-4B1B-AD38-9394CC156F86}" dt="2024-03-16T06:20:23.976" v="5" actId="47"/>
        <pc:sldMkLst>
          <pc:docMk/>
          <pc:sldMk cId="4009361995" sldId="284"/>
        </pc:sldMkLst>
      </pc:sldChg>
      <pc:sldChg chg="del">
        <pc:chgData name="Calla Wiemer" userId="77eb88967580a5cd" providerId="LiveId" clId="{FF1323FB-AE1A-4B1B-AD38-9394CC156F86}" dt="2024-03-16T06:20:24.703" v="6" actId="47"/>
        <pc:sldMkLst>
          <pc:docMk/>
          <pc:sldMk cId="1487907419" sldId="285"/>
        </pc:sldMkLst>
      </pc:sldChg>
      <pc:sldChg chg="del">
        <pc:chgData name="Calla Wiemer" userId="77eb88967580a5cd" providerId="LiveId" clId="{FF1323FB-AE1A-4B1B-AD38-9394CC156F86}" dt="2024-03-16T06:20:25.634" v="7" actId="47"/>
        <pc:sldMkLst>
          <pc:docMk/>
          <pc:sldMk cId="1816885769" sldId="286"/>
        </pc:sldMkLst>
      </pc:sldChg>
      <pc:sldChg chg="del">
        <pc:chgData name="Calla Wiemer" userId="77eb88967580a5cd" providerId="LiveId" clId="{FF1323FB-AE1A-4B1B-AD38-9394CC156F86}" dt="2024-03-16T06:20:27.996" v="8" actId="47"/>
        <pc:sldMkLst>
          <pc:docMk/>
          <pc:sldMk cId="2123650951" sldId="287"/>
        </pc:sldMkLst>
      </pc:sldChg>
      <pc:sldChg chg="del">
        <pc:chgData name="Calla Wiemer" userId="77eb88967580a5cd" providerId="LiveId" clId="{FF1323FB-AE1A-4B1B-AD38-9394CC156F86}" dt="2024-03-16T06:20:23.312" v="4" actId="47"/>
        <pc:sldMkLst>
          <pc:docMk/>
          <pc:sldMk cId="4184093268" sldId="289"/>
        </pc:sldMkLst>
      </pc:sldChg>
      <pc:sldChg chg="modSp">
        <pc:chgData name="Calla Wiemer" userId="77eb88967580a5cd" providerId="LiveId" clId="{FF1323FB-AE1A-4B1B-AD38-9394CC156F86}" dt="2024-03-20T22:04:55.485" v="56" actId="20577"/>
        <pc:sldMkLst>
          <pc:docMk/>
          <pc:sldMk cId="253129689" sldId="291"/>
        </pc:sldMkLst>
        <pc:spChg chg="mod">
          <ac:chgData name="Calla Wiemer" userId="77eb88967580a5cd" providerId="LiveId" clId="{FF1323FB-AE1A-4B1B-AD38-9394CC156F86}" dt="2024-03-20T22:04:55.485" v="56" actId="20577"/>
          <ac:spMkLst>
            <pc:docMk/>
            <pc:sldMk cId="253129689" sldId="291"/>
            <ac:spMk id="7" creationId="{2F727AC2-623D-0EE2-B128-BFAAD63F89B4}"/>
          </ac:spMkLst>
        </pc:spChg>
      </pc:sldChg>
      <pc:sldChg chg="modSp mod">
        <pc:chgData name="Calla Wiemer" userId="77eb88967580a5cd" providerId="LiveId" clId="{FF1323FB-AE1A-4B1B-AD38-9394CC156F86}" dt="2024-03-20T22:11:22.147" v="64" actId="20577"/>
        <pc:sldMkLst>
          <pc:docMk/>
          <pc:sldMk cId="776694917" sldId="295"/>
        </pc:sldMkLst>
        <pc:spChg chg="mod">
          <ac:chgData name="Calla Wiemer" userId="77eb88967580a5cd" providerId="LiveId" clId="{FF1323FB-AE1A-4B1B-AD38-9394CC156F86}" dt="2024-03-20T22:11:22.147" v="64" actId="20577"/>
          <ac:spMkLst>
            <pc:docMk/>
            <pc:sldMk cId="776694917" sldId="295"/>
            <ac:spMk id="6" creationId="{D4D89E23-F5B6-79EC-A0B0-BD81BFD0BD92}"/>
          </ac:spMkLst>
        </pc:spChg>
      </pc:sldChg>
      <pc:sldChg chg="new del">
        <pc:chgData name="Calla Wiemer" userId="77eb88967580a5cd" providerId="LiveId" clId="{FF1323FB-AE1A-4B1B-AD38-9394CC156F86}" dt="2024-03-16T06:21:14.234" v="14" actId="47"/>
        <pc:sldMkLst>
          <pc:docMk/>
          <pc:sldMk cId="97571000" sldId="297"/>
        </pc:sldMkLst>
      </pc:sldChg>
      <pc:sldChg chg="del">
        <pc:chgData name="Calla Wiemer" userId="77eb88967580a5cd" providerId="LiveId" clId="{FF1323FB-AE1A-4B1B-AD38-9394CC156F86}" dt="2024-03-16T06:20:20.857" v="0" actId="47"/>
        <pc:sldMkLst>
          <pc:docMk/>
          <pc:sldMk cId="1005427397" sldId="297"/>
        </pc:sldMkLst>
      </pc:sldChg>
      <pc:sldMasterChg chg="delSldLayout">
        <pc:chgData name="Calla Wiemer" userId="77eb88967580a5cd" providerId="LiveId" clId="{FF1323FB-AE1A-4B1B-AD38-9394CC156F86}" dt="2024-03-16T06:20:27.996" v="8" actId="47"/>
        <pc:sldMasterMkLst>
          <pc:docMk/>
          <pc:sldMasterMk cId="132374398" sldId="2147483648"/>
        </pc:sldMasterMkLst>
        <pc:sldLayoutChg chg="del">
          <pc:chgData name="Calla Wiemer" userId="77eb88967580a5cd" providerId="LiveId" clId="{FF1323FB-AE1A-4B1B-AD38-9394CC156F86}" dt="2024-03-16T06:20:27.996" v="8" actId="47"/>
          <pc:sldLayoutMkLst>
            <pc:docMk/>
            <pc:sldMasterMk cId="132374398" sldId="2147483648"/>
            <pc:sldLayoutMk cId="2190029069" sldId="2147483663"/>
          </pc:sldLayoutMkLst>
        </pc:sldLayoutChg>
        <pc:sldLayoutChg chg="del">
          <pc:chgData name="Calla Wiemer" userId="77eb88967580a5cd" providerId="LiveId" clId="{FF1323FB-AE1A-4B1B-AD38-9394CC156F86}" dt="2024-03-16T06:20:25.634" v="7" actId="47"/>
          <pc:sldLayoutMkLst>
            <pc:docMk/>
            <pc:sldMasterMk cId="132374398" sldId="2147483648"/>
            <pc:sldLayoutMk cId="3059691836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21/03/2024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fmag.com/economics-policy-regulation/central-banker-report-cards-2023/" TargetMode="External"/><Relationship Id="rId2" Type="http://schemas.openxmlformats.org/officeDocument/2006/relationships/hyperlink" Target="https://gfmag.com/economics-policy-regulation/central-banker-report-cards-2022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2024.03.18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3511343" y="2421326"/>
            <a:ext cx="516931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Monetary Policy Basics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Trilemma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61FFB5-32DD-84FE-27DE-78BAC62A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Monetary Policy:  Central Bankers Graded, 2023</a:t>
            </a:r>
            <a:endParaRPr lang="en-PH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D344F1-5CC6-BF0B-A8E8-7865AA29D234}"/>
              </a:ext>
            </a:extLst>
          </p:cNvPr>
          <p:cNvGraphicFramePr>
            <a:graphicFrameLocks noGrp="1"/>
          </p:cNvGraphicFramePr>
          <p:nvPr/>
        </p:nvGraphicFramePr>
        <p:xfrm>
          <a:off x="158932" y="1319622"/>
          <a:ext cx="4743268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380">
                  <a:extLst>
                    <a:ext uri="{9D8B030D-6E8A-4147-A177-3AD203B41FA5}">
                      <a16:colId xmlns:a16="http://schemas.microsoft.com/office/drawing/2014/main" val="1299945402"/>
                    </a:ext>
                  </a:extLst>
                </a:gridCol>
                <a:gridCol w="1906238">
                  <a:extLst>
                    <a:ext uri="{9D8B030D-6E8A-4147-A177-3AD203B41FA5}">
                      <a16:colId xmlns:a16="http://schemas.microsoft.com/office/drawing/2014/main" val="3042416878"/>
                    </a:ext>
                  </a:extLst>
                </a:gridCol>
                <a:gridCol w="1055650">
                  <a:extLst>
                    <a:ext uri="{9D8B030D-6E8A-4147-A177-3AD203B41FA5}">
                      <a16:colId xmlns:a16="http://schemas.microsoft.com/office/drawing/2014/main" val="702496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Economy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Governor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Grade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0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China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Pan Gongsheng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too early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063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Hong Kong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Eddie Yue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B+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6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India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Shaktikanta Das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A+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238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Indonesia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Perry Warjiyo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A-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27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Korea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Rhee Chang-yong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A-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222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Pakistan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Jameel Ahmad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C-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528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Philippines 2023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Eli Remolona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too early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195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	   </a:t>
                      </a:r>
                      <a:r>
                        <a:rPr lang="en-US">
                          <a:hlinkClick r:id="rId2"/>
                        </a:rPr>
                        <a:t>2022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Benjamin Diokno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A-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533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Singapore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Ravi Menon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B-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523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Taiwan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Yang Chin-long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792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United States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Jerome Powell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B+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687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Vietnam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Nguyen Thi Hong</a:t>
                      </a:r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A+</a:t>
                      </a:r>
                      <a:endParaRPr lang="en-P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674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D19506B-DF40-F288-C9C3-879827A63E94}"/>
              </a:ext>
            </a:extLst>
          </p:cNvPr>
          <p:cNvSpPr txBox="1"/>
          <p:nvPr/>
        </p:nvSpPr>
        <p:spPr>
          <a:xfrm>
            <a:off x="5073806" y="3434560"/>
            <a:ext cx="6825447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/>
              <a:t>Eli Remolona, 2023</a:t>
            </a:r>
            <a:r>
              <a:rPr lang="en-US" sz="1600"/>
              <a:t>: “</a:t>
            </a:r>
            <a:r>
              <a:rPr lang="en-GB" sz="1600" b="0" i="0">
                <a:solidFill>
                  <a:srgbClr val="353A47"/>
                </a:solidFill>
                <a:effectLst/>
              </a:rPr>
              <a:t>In June, incoming President Ferdinand Marcos Jr. replaced Bangko Sentral ng Pilipinas (BSP) Governor Felipe Medalla with Eli Remolona, a member of the BSP Monetary Board. The 70-year-old noted monetary policy expert inherits an orderly ship, with the Philippine economy on track to grow 6% this year after 2022’s 7.6% barnstormer, and the inflationary legacy of his predecessors a manageable prospect as headline CPI fell in July to its lowest since May 2022: 4.7%, a vast improvement on the 15-year high of 8.1% recorded last December. Fitch, in May, upgraded the country’s BBB rating outlook from negative to stable, citing a strong external position and declining debt/GDP ratio. Still, inflation is above the BSP’s 2% to 4% target band, and hitting it without compromising growth is Remolona’s objective.”</a:t>
            </a:r>
            <a:endParaRPr lang="en-PH" sz="16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1C9E15-FFCD-E4EA-B327-20B2878D67E7}"/>
              </a:ext>
            </a:extLst>
          </p:cNvPr>
          <p:cNvSpPr txBox="1"/>
          <p:nvPr/>
        </p:nvSpPr>
        <p:spPr>
          <a:xfrm>
            <a:off x="158932" y="833387"/>
            <a:ext cx="43277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hlinkClick r:id="rId3"/>
              </a:rPr>
              <a:t>Global Finance, Central Banker Report Cards, Oct 6, 2023</a:t>
            </a:r>
            <a:endParaRPr lang="en-PH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31689C-DA62-B3AF-91AC-AC0F4699E99A}"/>
              </a:ext>
            </a:extLst>
          </p:cNvPr>
          <p:cNvSpPr txBox="1"/>
          <p:nvPr/>
        </p:nvSpPr>
        <p:spPr>
          <a:xfrm>
            <a:off x="5389418" y="969895"/>
            <a:ext cx="54161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400"/>
              </a:spcBef>
              <a:buNone/>
            </a:pPr>
            <a:r>
              <a:rPr lang="en-PH" b="1">
                <a:effectLst/>
              </a:rPr>
              <a:t>Criteria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inflation control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economic growth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currency stability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interest rate management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stand up to political interference</a:t>
            </a:r>
          </a:p>
          <a:p>
            <a:pPr marL="457200" indent="-222250" algn="l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PH" b="0">
                <a:effectLst/>
              </a:rPr>
              <a:t>influence govt spending and foreign investment</a:t>
            </a:r>
          </a:p>
        </p:txBody>
      </p:sp>
    </p:spTree>
    <p:extLst>
      <p:ext uri="{BB962C8B-B14F-4D97-AF65-F5344CB8AC3E}">
        <p14:creationId xmlns:p14="http://schemas.microsoft.com/office/powerpoint/2010/main" val="202133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Money Review (Chapter 6)</a:t>
            </a:r>
            <a:endParaRPr lang="en-PH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AC35BF-9C74-4A5E-5217-BA71565688D4}"/>
              </a:ext>
            </a:extLst>
          </p:cNvPr>
          <p:cNvSpPr txBox="1">
            <a:spLocks/>
          </p:cNvSpPr>
          <p:nvPr/>
        </p:nvSpPr>
        <p:spPr>
          <a:xfrm>
            <a:off x="1777688" y="1209205"/>
            <a:ext cx="8972087" cy="48905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How does the Central bank manage the money supply?</a:t>
            </a:r>
          </a:p>
          <a:p>
            <a:pPr lvl="1">
              <a:spcBef>
                <a:spcPts val="1200"/>
              </a:spcBef>
            </a:pPr>
            <a:r>
              <a:rPr lang="en-US" sz="2000"/>
              <a:t>direct control over:  monetary base = liabilities of the central bank</a:t>
            </a:r>
          </a:p>
          <a:p>
            <a:pPr lvl="2"/>
            <a:r>
              <a:rPr lang="en-US" sz="1800"/>
              <a:t>acquire assets  </a:t>
            </a:r>
            <a:r>
              <a:rPr lang="en-US" sz="1800">
                <a:sym typeface="Symbol"/>
              </a:rPr>
              <a:t>  create base money</a:t>
            </a:r>
          </a:p>
          <a:p>
            <a:pPr lvl="2"/>
            <a:r>
              <a:rPr lang="en-US" sz="1800">
                <a:sym typeface="Symbol"/>
              </a:rPr>
              <a:t>liquidate assets    eliminate base money</a:t>
            </a:r>
          </a:p>
          <a:p>
            <a:pPr lvl="1">
              <a:spcBef>
                <a:spcPts val="1200"/>
              </a:spcBef>
            </a:pPr>
            <a:r>
              <a:rPr lang="en-US" sz="2000">
                <a:sym typeface="Symbol"/>
              </a:rPr>
              <a:t>indirect influence over:  money supply = currency + deposit money</a:t>
            </a:r>
            <a:endParaRPr lang="en-US" sz="2000"/>
          </a:p>
          <a:p>
            <a:pPr>
              <a:spcBef>
                <a:spcPts val="3000"/>
              </a:spcBef>
            </a:pPr>
            <a:r>
              <a:rPr lang="en-US" sz="2000"/>
              <a:t>How does the money supply affect the economy?</a:t>
            </a:r>
          </a:p>
          <a:p>
            <a:pPr lvl="1">
              <a:spcBef>
                <a:spcPts val="600"/>
              </a:spcBef>
            </a:pPr>
            <a:r>
              <a:rPr lang="en-US" sz="2000"/>
              <a:t>price level (long run)</a:t>
            </a:r>
          </a:p>
          <a:p>
            <a:pPr lvl="1">
              <a:spcBef>
                <a:spcPts val="600"/>
              </a:spcBef>
            </a:pPr>
            <a:r>
              <a:rPr lang="en-US" sz="2000"/>
              <a:t>real output (short run)</a:t>
            </a:r>
          </a:p>
          <a:p>
            <a:pPr lvl="1">
              <a:spcBef>
                <a:spcPts val="600"/>
              </a:spcBef>
            </a:pPr>
            <a:r>
              <a:rPr lang="en-US" sz="2000"/>
              <a:t>foreign trade &amp; capital flows (short run)</a:t>
            </a:r>
          </a:p>
          <a:p>
            <a:pPr>
              <a:spcBef>
                <a:spcPts val="3000"/>
              </a:spcBef>
            </a:pPr>
            <a:r>
              <a:rPr lang="en-US" sz="2000"/>
              <a:t>How fast should the money supply grow?</a:t>
            </a:r>
          </a:p>
          <a:p>
            <a:pPr lvl="1">
              <a:spcBef>
                <a:spcPts val="600"/>
              </a:spcBef>
            </a:pPr>
            <a:r>
              <a:rPr lang="en-US" sz="2000"/>
              <a:t>not so fast as to generate inflation</a:t>
            </a:r>
            <a:endParaRPr lang="en-PH" sz="2000"/>
          </a:p>
          <a:p>
            <a:pPr lvl="1">
              <a:spcBef>
                <a:spcPts val="600"/>
              </a:spcBef>
            </a:pPr>
            <a:r>
              <a:rPr lang="en-US" sz="2000"/>
              <a:t>fast enough to sustain real growth at potential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303256-690F-EE4F-1047-D6C3C8D41D5D}"/>
              </a:ext>
            </a:extLst>
          </p:cNvPr>
          <p:cNvSpPr txBox="1"/>
          <p:nvPr/>
        </p:nvSpPr>
        <p:spPr>
          <a:xfrm>
            <a:off x="7643992" y="4982189"/>
            <a:ext cx="189038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a process of </a:t>
            </a:r>
          </a:p>
          <a:p>
            <a:r>
              <a:rPr lang="en-US"/>
              <a:t>trial &amp; adjustment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87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Monetary Policy Tools</a:t>
            </a:r>
            <a:endParaRPr lang="en-PH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727AC2-623D-0EE2-B128-BFAAD63F89B4}"/>
              </a:ext>
            </a:extLst>
          </p:cNvPr>
          <p:cNvSpPr txBox="1">
            <a:spLocks/>
          </p:cNvSpPr>
          <p:nvPr/>
        </p:nvSpPr>
        <p:spPr>
          <a:xfrm>
            <a:off x="4888905" y="1082390"/>
            <a:ext cx="6953692" cy="511256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endParaRPr lang="en-PH"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47BF0A-71E7-CF8F-6A44-F531F3DA55E1}"/>
              </a:ext>
            </a:extLst>
          </p:cNvPr>
          <p:cNvSpPr txBox="1"/>
          <p:nvPr/>
        </p:nvSpPr>
        <p:spPr>
          <a:xfrm>
            <a:off x="789709" y="1628554"/>
            <a:ext cx="10122258" cy="340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Tools that act on the monetary base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/>
              <a:t>buy/sell government bonds (or central bank bills)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/>
              <a:t>buy/sell foreign assets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/>
              <a:t>raise/lower the discount rate paid by commercial banks to borrow from the central bank</a:t>
            </a:r>
          </a:p>
          <a:p>
            <a:pPr marL="285750" indent="-28575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000"/>
              <a:t>Tools that act on the money multiplier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/>
              <a:t>raise/lower reserve requirement ratio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/>
              <a:t>raise/lower interest rate on reserves</a:t>
            </a:r>
          </a:p>
        </p:txBody>
      </p:sp>
    </p:spTree>
    <p:extLst>
      <p:ext uri="{BB962C8B-B14F-4D97-AF65-F5344CB8AC3E}">
        <p14:creationId xmlns:p14="http://schemas.microsoft.com/office/powerpoint/2010/main" val="32186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Operating &amp; Intermediate Targets</a:t>
            </a:r>
            <a:endParaRPr lang="en-PH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727AC2-623D-0EE2-B128-BFAAD63F89B4}"/>
              </a:ext>
            </a:extLst>
          </p:cNvPr>
          <p:cNvSpPr txBox="1">
            <a:spLocks/>
          </p:cNvSpPr>
          <p:nvPr/>
        </p:nvSpPr>
        <p:spPr>
          <a:xfrm>
            <a:off x="6134578" y="2291636"/>
            <a:ext cx="4594938" cy="37007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PH" sz="2000"/>
              <a:t>Operating targets or instruments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overnight interbank interest rate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exchange rate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monetary base</a:t>
            </a:r>
          </a:p>
          <a:p>
            <a:pPr>
              <a:spcBef>
                <a:spcPts val="1800"/>
              </a:spcBef>
            </a:pPr>
            <a:r>
              <a:rPr lang="en-PH" sz="2000"/>
              <a:t>Intermediate targets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longer-term interest rates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monetary aggregates (like M2)</a:t>
            </a:r>
          </a:p>
          <a:p>
            <a:pPr lvl="1">
              <a:spcBef>
                <a:spcPts val="200"/>
              </a:spcBef>
            </a:pPr>
            <a:r>
              <a:rPr lang="en-PH" sz="2000"/>
              <a:t>forward exchange rate</a:t>
            </a:r>
          </a:p>
          <a:p>
            <a:pPr>
              <a:spcBef>
                <a:spcPts val="1800"/>
              </a:spcBef>
            </a:pPr>
            <a:r>
              <a:rPr lang="en-PH" sz="2000"/>
              <a:t>Reassess and adjust.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65BA4E-C9B4-C9B8-7291-18173D324A34}"/>
              </a:ext>
            </a:extLst>
          </p:cNvPr>
          <p:cNvSpPr txBox="1"/>
          <p:nvPr/>
        </p:nvSpPr>
        <p:spPr>
          <a:xfrm>
            <a:off x="1595226" y="957108"/>
            <a:ext cx="9078703" cy="9079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/>
              <a:t>Monetary policy affects inflation with long and variable lags (1-2 years).</a:t>
            </a:r>
          </a:p>
          <a:p>
            <a:pPr algn="ctr">
              <a:spcBef>
                <a:spcPts val="600"/>
              </a:spcBef>
            </a:pPr>
            <a:r>
              <a:rPr lang="en-US" sz="2400">
                <a:ea typeface="Cambria Math" panose="02040503050406030204" pitchFamily="18" charset="0"/>
              </a:rPr>
              <a:t>⇒ Need closer targets.</a:t>
            </a:r>
            <a:endParaRPr lang="en-PH" sz="240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8051581-4F44-8C87-C0E8-AD76D9A45E3D}"/>
              </a:ext>
            </a:extLst>
          </p:cNvPr>
          <p:cNvGrpSpPr/>
          <p:nvPr/>
        </p:nvGrpSpPr>
        <p:grpSpPr>
          <a:xfrm>
            <a:off x="2052401" y="2171659"/>
            <a:ext cx="2613446" cy="3979457"/>
            <a:chOff x="569964" y="2100958"/>
            <a:chExt cx="2613446" cy="3979457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CB770B66-3BF0-4CB3-8A68-E632C200E7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486" y="2747289"/>
              <a:ext cx="2424402" cy="2686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B245472-CD31-6FA2-BA3B-3A071D368305}"/>
                </a:ext>
              </a:extLst>
            </p:cNvPr>
            <p:cNvGrpSpPr/>
            <p:nvPr/>
          </p:nvGrpSpPr>
          <p:grpSpPr>
            <a:xfrm>
              <a:off x="664486" y="5702373"/>
              <a:ext cx="1387304" cy="378042"/>
              <a:chOff x="1068764" y="5944887"/>
              <a:chExt cx="1387304" cy="378042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D2F3779-B31A-4F5E-43B0-823E46603232}"/>
                  </a:ext>
                </a:extLst>
              </p:cNvPr>
              <p:cNvSpPr txBox="1"/>
              <p:nvPr/>
            </p:nvSpPr>
            <p:spPr>
              <a:xfrm>
                <a:off x="1273852" y="5949555"/>
                <a:ext cx="97712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PH" sz="1600" b="0">
                    <a:effectLst/>
                  </a:rPr>
                  <a:t>aim </a:t>
                </a:r>
                <a:r>
                  <a:rPr lang="en-PH" sz="1600" b="0" i="1">
                    <a:effectLst/>
                  </a:rPr>
                  <a:t>here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AA27419-1E1A-1D0F-988A-736994D8B6BB}"/>
                  </a:ext>
                </a:extLst>
              </p:cNvPr>
              <p:cNvSpPr/>
              <p:nvPr/>
            </p:nvSpPr>
            <p:spPr>
              <a:xfrm>
                <a:off x="1068764" y="5944887"/>
                <a:ext cx="1387304" cy="378042"/>
              </a:xfrm>
              <a:prstGeom prst="ellipse">
                <a:avLst/>
              </a:prstGeom>
              <a:noFill/>
              <a:ln w="254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H"/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F3053D4-55DC-73B3-7351-09F785AC3CBF}"/>
                </a:ext>
              </a:extLst>
            </p:cNvPr>
            <p:cNvSpPr txBox="1"/>
            <p:nvPr/>
          </p:nvSpPr>
          <p:spPr>
            <a:xfrm>
              <a:off x="569964" y="2100958"/>
              <a:ext cx="26134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The pins are 60 feet away.</a:t>
              </a:r>
            </a:p>
            <a:p>
              <a:r>
                <a:rPr lang="en-US"/>
                <a:t>Aim at the arrows.</a:t>
              </a:r>
              <a:endParaRPr lang="en-PH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D790BE-1661-887E-1C95-F18B8C1EFCE8}"/>
                </a:ext>
              </a:extLst>
            </p:cNvPr>
            <p:cNvSpPr/>
            <p:nvPr/>
          </p:nvSpPr>
          <p:spPr>
            <a:xfrm>
              <a:off x="1817649" y="3880624"/>
              <a:ext cx="397131" cy="1851103"/>
            </a:xfrm>
            <a:custGeom>
              <a:avLst/>
              <a:gdLst>
                <a:gd name="connsiteX0" fmla="*/ 0 w 397131"/>
                <a:gd name="connsiteY0" fmla="*/ 1851103 h 1851103"/>
                <a:gd name="connsiteX1" fmla="*/ 379141 w 397131"/>
                <a:gd name="connsiteY1" fmla="*/ 691376 h 1851103"/>
                <a:gd name="connsiteX2" fmla="*/ 301083 w 397131"/>
                <a:gd name="connsiteY2" fmla="*/ 0 h 185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7131" h="1851103">
                  <a:moveTo>
                    <a:pt x="0" y="1851103"/>
                  </a:moveTo>
                  <a:cubicBezTo>
                    <a:pt x="164480" y="1425498"/>
                    <a:pt x="328961" y="999893"/>
                    <a:pt x="379141" y="691376"/>
                  </a:cubicBezTo>
                  <a:cubicBezTo>
                    <a:pt x="429321" y="382859"/>
                    <a:pt x="365202" y="191429"/>
                    <a:pt x="301083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/>
            </a:p>
          </p:txBody>
        </p:sp>
      </p:grpSp>
    </p:spTree>
    <p:extLst>
      <p:ext uri="{BB962C8B-B14F-4D97-AF65-F5344CB8AC3E}">
        <p14:creationId xmlns:p14="http://schemas.microsoft.com/office/powerpoint/2010/main" val="25312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Interaction between Interest Rate &amp; Exchange Rate</a:t>
            </a:r>
            <a:endParaRPr lang="en-PH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4CCBF03-6B14-D403-910A-6E958340FC2F}"/>
              </a:ext>
            </a:extLst>
          </p:cNvPr>
          <p:cNvSpPr txBox="1">
            <a:spLocks/>
          </p:cNvSpPr>
          <p:nvPr/>
        </p:nvSpPr>
        <p:spPr>
          <a:xfrm>
            <a:off x="1320761" y="962378"/>
            <a:ext cx="4312566" cy="6375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t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PH" sz="2000"/>
              <a:t>Suppose discretionary monetary policy is based on interest rate targeting.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E4D85A6-5927-BF2E-CD16-FAEA0F31244F}"/>
              </a:ext>
            </a:extLst>
          </p:cNvPr>
          <p:cNvSpPr txBox="1">
            <a:spLocks/>
          </p:cNvSpPr>
          <p:nvPr/>
        </p:nvSpPr>
        <p:spPr>
          <a:xfrm>
            <a:off x="6655765" y="941797"/>
            <a:ext cx="4312567" cy="6480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t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PH" sz="2000"/>
              <a:t>Suppose exchange rate policy is based on a peg.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0B492F-04E8-9895-7331-64704222BC74}"/>
              </a:ext>
            </a:extLst>
          </p:cNvPr>
          <p:cNvSpPr txBox="1">
            <a:spLocks/>
          </p:cNvSpPr>
          <p:nvPr/>
        </p:nvSpPr>
        <p:spPr>
          <a:xfrm>
            <a:off x="1320761" y="1783106"/>
            <a:ext cx="4308100" cy="28997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en-PH" sz="2000"/>
              <a:t>Consider:  monetary stimulus 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/>
              <a:t> </a:t>
            </a:r>
            <a:r>
              <a:rPr lang="en-PH" sz="2000">
                <a:sym typeface="Symbol"/>
              </a:rPr>
              <a:t>  </a:t>
            </a:r>
            <a:r>
              <a:rPr lang="en-PH" sz="2000"/>
              <a:t>central bank buys bonds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sz="2000"/>
              <a:t> </a:t>
            </a:r>
            <a:r>
              <a:rPr lang="en-PH" sz="2000">
                <a:sym typeface="Symbol"/>
              </a:rPr>
              <a:t></a:t>
            </a:r>
            <a:r>
              <a:rPr lang="en-PH" sz="2000"/>
              <a:t>  monetary base </a:t>
            </a:r>
            <a:r>
              <a:rPr lang="en-PH" sz="2000">
                <a:sym typeface="Symbol"/>
              </a:rPr>
              <a:t>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/>
              <a:t> </a:t>
            </a:r>
            <a:r>
              <a:rPr lang="en-PH" sz="2000">
                <a:sym typeface="Symbol"/>
              </a:rPr>
              <a:t></a:t>
            </a:r>
            <a:r>
              <a:rPr lang="en-PH" sz="2000"/>
              <a:t>  interest rate </a:t>
            </a:r>
            <a:r>
              <a:rPr lang="en-PH" sz="2000">
                <a:sym typeface="Symbol"/>
              </a:rPr>
              <a:t>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>
                <a:sym typeface="Symbol"/>
              </a:rPr>
              <a:t> </a:t>
            </a:r>
            <a:r>
              <a:rPr lang="en-PH" sz="2000"/>
              <a:t>  </a:t>
            </a:r>
            <a:r>
              <a:rPr lang="en-PH" sz="2000">
                <a:sym typeface="Symbol"/>
              </a:rPr>
              <a:t>capital outflows , capital inflows 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>
                <a:sym typeface="Symbol"/>
              </a:rPr>
              <a:t> </a:t>
            </a:r>
            <a:r>
              <a:rPr lang="en-PH" sz="2000"/>
              <a:t>  forex value of local currency </a:t>
            </a:r>
            <a:r>
              <a:rPr lang="en-PH" sz="2000">
                <a:sym typeface="Symbol"/>
              </a:rPr>
              <a:t>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A3F58E6-AF4C-3A8C-C775-D758B2BF1A76}"/>
              </a:ext>
            </a:extLst>
          </p:cNvPr>
          <p:cNvSpPr txBox="1">
            <a:spLocks/>
          </p:cNvSpPr>
          <p:nvPr/>
        </p:nvSpPr>
        <p:spPr>
          <a:xfrm>
            <a:off x="1320761" y="4926051"/>
            <a:ext cx="4308100" cy="10868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lvl="1" indent="-234950">
              <a:buClr>
                <a:srgbClr val="93A299"/>
              </a:buClr>
            </a:pPr>
            <a:r>
              <a:rPr lang="en-PH" sz="2000">
                <a:solidFill>
                  <a:srgbClr val="000000"/>
                </a:solidFill>
              </a:rPr>
              <a:t>But what if you want to stabilize the exchange rate at a peg?</a:t>
            </a:r>
          </a:p>
          <a:p>
            <a:pPr marL="0" lvl="1">
              <a:spcBef>
                <a:spcPts val="1000"/>
              </a:spcBef>
              <a:buClr>
                <a:srgbClr val="93A299"/>
              </a:buClr>
            </a:pPr>
            <a:r>
              <a:rPr lang="en-US" sz="2000">
                <a:solidFill>
                  <a:srgbClr val="000000"/>
                </a:solidFill>
              </a:rPr>
              <a:t>Cannot have open capital markets.</a:t>
            </a:r>
            <a:endParaRPr lang="en-PH" sz="2000">
              <a:solidFill>
                <a:srgbClr val="000000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102186A-A215-C9DA-CB30-98969EFCE371}"/>
              </a:ext>
            </a:extLst>
          </p:cNvPr>
          <p:cNvSpPr txBox="1">
            <a:spLocks/>
          </p:cNvSpPr>
          <p:nvPr/>
        </p:nvSpPr>
        <p:spPr>
          <a:xfrm>
            <a:off x="6660232" y="1783106"/>
            <a:ext cx="4308100" cy="28997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en-PH" sz="2000"/>
              <a:t>Consider: a credit shock to the BoP</a:t>
            </a:r>
            <a:endParaRPr lang="en-PH" sz="2000">
              <a:sym typeface="Symbol"/>
            </a:endParaRP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>
                <a:sym typeface="Symbol"/>
              </a:rPr>
              <a:t> </a:t>
            </a:r>
            <a:r>
              <a:rPr lang="en-PH" sz="2000"/>
              <a:t>  central bank buys forex</a:t>
            </a:r>
          </a:p>
          <a:p>
            <a:pPr marL="0" lvl="1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PH" sz="2000"/>
              <a:t>	&amp; sells local currency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>
                <a:sym typeface="Symbol"/>
              </a:rPr>
              <a:t> </a:t>
            </a:r>
            <a:r>
              <a:rPr lang="en-PH" sz="2000"/>
              <a:t>  monetary base </a:t>
            </a:r>
            <a:r>
              <a:rPr lang="en-PH" sz="2000">
                <a:sym typeface="Symbol" panose="05050102010706020507" pitchFamily="18" charset="2"/>
              </a:rPr>
              <a:t></a:t>
            </a:r>
            <a:r>
              <a:rPr lang="en-PH" sz="2000"/>
              <a:t> </a:t>
            </a:r>
          </a:p>
          <a:p>
            <a:pPr marL="0" lvl="1" indent="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PH" sz="2000">
                <a:sym typeface="Symbol"/>
              </a:rPr>
              <a:t>   </a:t>
            </a:r>
            <a:r>
              <a:rPr lang="en-PH" sz="2000">
                <a:sym typeface="Symbol" panose="05050102010706020507" pitchFamily="18" charset="2"/>
              </a:rPr>
              <a:t>BoP adjustment</a:t>
            </a:r>
          </a:p>
          <a:p>
            <a:pPr marL="744538" lvl="2" indent="-169863">
              <a:spcBef>
                <a:spcPts val="600"/>
              </a:spcBef>
            </a:pPr>
            <a:r>
              <a:rPr lang="en-PH">
                <a:sym typeface="Symbol" panose="05050102010706020507" pitchFamily="18" charset="2"/>
              </a:rPr>
              <a:t>PQ     net exports </a:t>
            </a:r>
          </a:p>
          <a:p>
            <a:pPr marL="744538" lvl="2" indent="-169863">
              <a:spcBef>
                <a:spcPts val="600"/>
              </a:spcBef>
            </a:pPr>
            <a:r>
              <a:rPr lang="en-PH">
                <a:sym typeface="Symbol" panose="05050102010706020507" pitchFamily="18" charset="2"/>
              </a:rPr>
              <a:t>interest rate     net K flows </a:t>
            </a:r>
            <a:endParaRPr lang="en-PH">
              <a:sym typeface="Symbol"/>
            </a:endParaRP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E5BE9F03-7C9A-130C-4195-2B3ACDA6AA9B}"/>
              </a:ext>
            </a:extLst>
          </p:cNvPr>
          <p:cNvSpPr txBox="1">
            <a:spLocks/>
          </p:cNvSpPr>
          <p:nvPr/>
        </p:nvSpPr>
        <p:spPr>
          <a:xfrm>
            <a:off x="6660232" y="4926052"/>
            <a:ext cx="4308100" cy="10868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950" lvl="1" indent="-234950">
              <a:buClr>
                <a:srgbClr val="93A299"/>
              </a:buClr>
            </a:pPr>
            <a:r>
              <a:rPr lang="en-US" sz="2000">
                <a:solidFill>
                  <a:srgbClr val="000000"/>
                </a:solidFill>
                <a:sym typeface="Symbol"/>
              </a:rPr>
              <a:t>But what if you want independent monetary policy?</a:t>
            </a:r>
          </a:p>
          <a:p>
            <a:pPr marL="0" lvl="1">
              <a:spcBef>
                <a:spcPts val="1000"/>
              </a:spcBef>
              <a:buClr>
                <a:srgbClr val="93A299"/>
              </a:buClr>
            </a:pPr>
            <a:r>
              <a:rPr lang="en-US" sz="2000">
                <a:solidFill>
                  <a:srgbClr val="000000"/>
                </a:solidFill>
              </a:rPr>
              <a:t>Cannot have open capital markets.</a:t>
            </a:r>
          </a:p>
        </p:txBody>
      </p:sp>
    </p:spTree>
    <p:extLst>
      <p:ext uri="{BB962C8B-B14F-4D97-AF65-F5344CB8AC3E}">
        <p14:creationId xmlns:p14="http://schemas.microsoft.com/office/powerpoint/2010/main" val="406310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build="p" animBg="1"/>
      <p:bldP spid="8" grpId="0" uiExpand="1" build="p" animBg="1"/>
      <p:bldP spid="9" grpId="0" uiExpand="1" build="p" animBg="1"/>
      <p:bldP spid="10" grpId="0" build="p" animBg="1"/>
      <p:bldP spid="1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lang="en-US"/>
              <a:t>The Trilemma (or Impossible Trinity)</a:t>
            </a:r>
            <a:endParaRPr lang="en-PH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4D89E23-F5B6-79EC-A0B0-BD81BFD0BD92}"/>
              </a:ext>
            </a:extLst>
          </p:cNvPr>
          <p:cNvSpPr txBox="1">
            <a:spLocks noChangeArrowheads="1"/>
          </p:cNvSpPr>
          <p:nvPr/>
        </p:nvSpPr>
        <p:spPr>
          <a:xfrm>
            <a:off x="1395797" y="932074"/>
            <a:ext cx="10020348" cy="537174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4820" indent="-304800">
              <a:lnSpc>
                <a:spcPct val="110000"/>
              </a:lnSpc>
              <a:spcBef>
                <a:spcPts val="1800"/>
              </a:spcBef>
              <a:buClr>
                <a:srgbClr val="8B6D9B">
                  <a:lumMod val="60000"/>
                  <a:lumOff val="40000"/>
                </a:srgbClr>
              </a:buClr>
            </a:pPr>
            <a:r>
              <a:rPr lang="en-US" altLang="en-US" sz="2000"/>
              <a:t>Cannot have all 3 of: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altLang="en-US" sz="2000"/>
              <a:t>independent monetary policy (control over money supply / interest rate)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altLang="en-US" sz="2000"/>
              <a:t>pegged exchange rate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en-US" altLang="en-US" sz="2000"/>
              <a:t>free international capital mobility</a:t>
            </a:r>
          </a:p>
          <a:p>
            <a:pPr marL="464820" indent="-304800">
              <a:lnSpc>
                <a:spcPct val="110000"/>
              </a:lnSpc>
              <a:spcBef>
                <a:spcPts val="18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/>
              <a:t>Why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>
                <a:sym typeface="Symbol"/>
              </a:rPr>
              <a:t>interest rate manipulation    capital flows    exchange rate effect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/>
              <a:t>pegged exchange rate  </a:t>
            </a:r>
            <a:r>
              <a:rPr lang="en-US" altLang="en-US" sz="2000">
                <a:sym typeface="Symbol"/>
              </a:rPr>
              <a:t>  money effects  </a:t>
            </a:r>
            <a:r>
              <a:rPr lang="en-US" altLang="en-US" sz="2000">
                <a:sym typeface="Symbol" panose="05050102010706020507" pitchFamily="18" charset="2"/>
              </a:rPr>
              <a:t>  BoP adjustment … OR speculative flows</a:t>
            </a:r>
            <a:endParaRPr lang="en-US" altLang="en-US" sz="2000">
              <a:sym typeface="Symbol"/>
            </a:endParaRPr>
          </a:p>
          <a:p>
            <a:pPr marL="464820" indent="-304800">
              <a:lnSpc>
                <a:spcPct val="110000"/>
              </a:lnSpc>
              <a:spcBef>
                <a:spcPts val="18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/>
              <a:t>Options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>
                <a:sym typeface="Symbol"/>
              </a:rPr>
              <a:t>adopt (2) &amp; (3), and give up (1) … Hong Kong &amp; Singapore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>
                <a:sym typeface="Symbol"/>
              </a:rPr>
              <a:t>adopt (1) &amp; (3), and give up (2) … US &amp; Japan</a:t>
            </a:r>
          </a:p>
          <a:p>
            <a:pPr marL="762000" lvl="1" indent="-30480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altLang="en-US" sz="2000"/>
              <a:t>adopt </a:t>
            </a:r>
            <a:r>
              <a:rPr lang="en-US" altLang="en-US" sz="2000">
                <a:sym typeface="Symbol"/>
              </a:rPr>
              <a:t>(1) &amp; (2), and </a:t>
            </a:r>
            <a:r>
              <a:rPr lang="en-US" altLang="en-US" sz="2000"/>
              <a:t>impose limits on capital mobility </a:t>
            </a:r>
            <a:r>
              <a:rPr lang="en-US" altLang="en-US" sz="2000">
                <a:sym typeface="Symbol"/>
              </a:rPr>
              <a:t>… China</a:t>
            </a:r>
          </a:p>
          <a:p>
            <a:pPr marL="457200" lvl="1" indent="0">
              <a:lnSpc>
                <a:spcPct val="110000"/>
              </a:lnSpc>
              <a:spcBef>
                <a:spcPts val="4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</a:pPr>
            <a:r>
              <a:rPr lang="en-US" altLang="en-US" sz="2000">
                <a:sym typeface="Symbol"/>
              </a:rPr>
              <a:t>	OR at least operate (1) &amp; (2) within limits to capital mobility implied by frictions.</a:t>
            </a:r>
          </a:p>
          <a:p>
            <a:pPr marL="457200" lvl="1" indent="0">
              <a:lnSpc>
                <a:spcPct val="110000"/>
              </a:lnSpc>
              <a:spcBef>
                <a:spcPts val="2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</a:pPr>
            <a:r>
              <a:rPr lang="en-US" altLang="en-US" sz="2000">
                <a:sym typeface="Symbol"/>
              </a:rPr>
              <a:t>	      (transactions costs; market imperfections; government regulation)</a:t>
            </a:r>
          </a:p>
          <a:p>
            <a:pPr marL="762000" lvl="1" indent="-304800">
              <a:lnSpc>
                <a:spcPct val="110000"/>
              </a:lnSpc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776694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44BA9-32DF-F37C-98A2-292FB991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A659F-302B-CB05-6B48-A55BE95E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951292" cy="477055"/>
          </a:xfrm>
        </p:spPr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Trilemma Visualization</a:t>
            </a:r>
            <a:endParaRPr lang="en-PH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FD59F928-3B4C-F25F-6497-D23590914CA3}"/>
              </a:ext>
            </a:extLst>
          </p:cNvPr>
          <p:cNvSpPr/>
          <p:nvPr/>
        </p:nvSpPr>
        <p:spPr>
          <a:xfrm>
            <a:off x="3512875" y="1684420"/>
            <a:ext cx="5001350" cy="3818397"/>
          </a:xfrm>
          <a:prstGeom prst="triangle">
            <a:avLst/>
          </a:prstGeom>
          <a:solidFill>
            <a:srgbClr val="ECCDBA"/>
          </a:solidFill>
          <a:ln>
            <a:solidFill>
              <a:srgbClr val="ECCD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50C4E3-3391-21C5-AAA3-B4806ECAE828}"/>
              </a:ext>
            </a:extLst>
          </p:cNvPr>
          <p:cNvSpPr txBox="1"/>
          <p:nvPr/>
        </p:nvSpPr>
        <p:spPr>
          <a:xfrm>
            <a:off x="5167090" y="1024871"/>
            <a:ext cx="1692920" cy="615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b="0">
                <a:effectLst/>
                <a:latin typeface="+mn-lt"/>
              </a:rPr>
              <a:t>Exchange Rate </a:t>
            </a:r>
            <a:r>
              <a:rPr lang="en-US" b="0">
                <a:effectLst/>
                <a:latin typeface="+mn-lt"/>
              </a:rPr>
              <a:t>Management</a:t>
            </a:r>
            <a:endParaRPr lang="en-PH" b="0">
              <a:effectLst/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F9FE11-5192-A224-A8E0-597F0665D4CB}"/>
              </a:ext>
            </a:extLst>
          </p:cNvPr>
          <p:cNvSpPr txBox="1"/>
          <p:nvPr/>
        </p:nvSpPr>
        <p:spPr>
          <a:xfrm>
            <a:off x="1819955" y="5254604"/>
            <a:ext cx="1692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>
                <a:effectLst/>
                <a:latin typeface="+mn-lt"/>
              </a:rPr>
              <a:t>Monetary Policy Independence</a:t>
            </a:r>
            <a:endParaRPr lang="en-PH" b="0">
              <a:effectLst/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0D12AA-54A5-9088-73FD-D5B697D314E9}"/>
              </a:ext>
            </a:extLst>
          </p:cNvPr>
          <p:cNvSpPr txBox="1"/>
          <p:nvPr/>
        </p:nvSpPr>
        <p:spPr>
          <a:xfrm>
            <a:off x="8702117" y="5254604"/>
            <a:ext cx="142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>
                <a:effectLst/>
                <a:latin typeface="+mn-lt"/>
              </a:rPr>
              <a:t>Open Capital Markets</a:t>
            </a:r>
            <a:endParaRPr lang="en-PH" b="0">
              <a:effectLst/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35DEA1-79DB-3FFF-6B4C-C1D3BFF3D50E}"/>
              </a:ext>
            </a:extLst>
          </p:cNvPr>
          <p:cNvSpPr txBox="1"/>
          <p:nvPr/>
        </p:nvSpPr>
        <p:spPr>
          <a:xfrm rot="3323668">
            <a:off x="6887516" y="3472849"/>
            <a:ext cx="1285826" cy="379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>
                <a:effectLst/>
                <a:latin typeface="+mn-lt"/>
              </a:rPr>
              <a:t>Hong Kong</a:t>
            </a:r>
            <a:endParaRPr lang="en-PH" b="0">
              <a:effectLst/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33ECC7-6C43-869B-18DA-3D90B4B724D5}"/>
              </a:ext>
            </a:extLst>
          </p:cNvPr>
          <p:cNvSpPr txBox="1"/>
          <p:nvPr/>
        </p:nvSpPr>
        <p:spPr>
          <a:xfrm>
            <a:off x="5092364" y="5572741"/>
            <a:ext cx="1842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>
                <a:effectLst/>
                <a:latin typeface="+mn-lt"/>
              </a:rPr>
              <a:t>USA, Japan, euro</a:t>
            </a:r>
            <a:endParaRPr lang="en-PH" b="0">
              <a:effectLst/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DC8613-596E-2030-7D95-DAB891B78107}"/>
              </a:ext>
            </a:extLst>
          </p:cNvPr>
          <p:cNvSpPr txBox="1"/>
          <p:nvPr/>
        </p:nvSpPr>
        <p:spPr>
          <a:xfrm rot="18248594">
            <a:off x="4143658" y="3429324"/>
            <a:ext cx="72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>
                <a:effectLst/>
                <a:latin typeface="+mn-lt"/>
              </a:rPr>
              <a:t>China</a:t>
            </a:r>
            <a:endParaRPr lang="en-PH" b="0">
              <a:effectLst/>
              <a:latin typeface="+mn-lt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45D4AFD-C1EA-2B7A-3157-317A70F99546}"/>
              </a:ext>
            </a:extLst>
          </p:cNvPr>
          <p:cNvGrpSpPr/>
          <p:nvPr/>
        </p:nvGrpSpPr>
        <p:grpSpPr>
          <a:xfrm>
            <a:off x="4830350" y="3662482"/>
            <a:ext cx="2366397" cy="1133108"/>
            <a:chOff x="4830350" y="3662482"/>
            <a:chExt cx="2366397" cy="113310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D6A9671-C58F-8E20-2BE1-FFB562C36A4F}"/>
                </a:ext>
              </a:extLst>
            </p:cNvPr>
            <p:cNvSpPr txBox="1"/>
            <p:nvPr/>
          </p:nvSpPr>
          <p:spPr>
            <a:xfrm>
              <a:off x="5501964" y="3662482"/>
              <a:ext cx="1062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b="0">
                  <a:effectLst/>
                  <a:latin typeface="+mn-lt"/>
                </a:rPr>
                <a:t>Mix it up.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B25E578-8561-026B-091E-7A4A213D9751}"/>
                </a:ext>
              </a:extLst>
            </p:cNvPr>
            <p:cNvSpPr txBox="1"/>
            <p:nvPr/>
          </p:nvSpPr>
          <p:spPr>
            <a:xfrm>
              <a:off x="4830350" y="4149259"/>
              <a:ext cx="2366397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b="0">
                  <a:effectLst/>
                  <a:latin typeface="+mn-lt"/>
                </a:rPr>
                <a:t>Recall Ch 8:</a:t>
              </a:r>
            </a:p>
            <a:p>
              <a:pPr algn="ctr">
                <a:buNone/>
              </a:pPr>
              <a:r>
                <a:rPr lang="en-US" b="0">
                  <a:effectLst/>
                  <a:latin typeface="+mn-lt"/>
                </a:rPr>
                <a:t>Lean against the wind.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301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38443</TotalTime>
  <Words>834</Words>
  <Application>Microsoft Office PowerPoint</Application>
  <PresentationFormat>Widescreen</PresentationFormat>
  <Paragraphs>138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Arial</vt:lpstr>
      <vt:lpstr>Arial Narrow</vt:lpstr>
      <vt:lpstr>Calibri</vt:lpstr>
      <vt:lpstr>Cambria Math</vt:lpstr>
      <vt:lpstr>Symbol</vt:lpstr>
      <vt:lpstr>Wingdings</vt:lpstr>
      <vt:lpstr>Office Theme</vt:lpstr>
      <vt:lpstr>1_Office Theme</vt:lpstr>
      <vt:lpstr>PowerPoint Presentation</vt:lpstr>
      <vt:lpstr>Monetary Policy:  Central Bankers Graded, 2023</vt:lpstr>
      <vt:lpstr>Money Review (Chapter 6)</vt:lpstr>
      <vt:lpstr>Monetary Policy Tools</vt:lpstr>
      <vt:lpstr>Operating &amp; Intermediate Targets</vt:lpstr>
      <vt:lpstr>Interaction between Interest Rate &amp; Exchange Rate</vt:lpstr>
      <vt:lpstr>The Trilemma (or Impossible Trinity)</vt:lpstr>
      <vt:lpstr>Trilemma Visualization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18</cp:revision>
  <dcterms:created xsi:type="dcterms:W3CDTF">2022-09-28T05:03:08Z</dcterms:created>
  <dcterms:modified xsi:type="dcterms:W3CDTF">2024-03-20T22:11:28Z</dcterms:modified>
</cp:coreProperties>
</file>