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5995" autoAdjust="0"/>
  </p:normalViewPr>
  <p:slideViewPr>
    <p:cSldViewPr snapToGrid="0">
      <p:cViewPr varScale="1">
        <p:scale>
          <a:sx n="86" d="100"/>
          <a:sy n="8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 Wiemer" userId="77eb88967580a5cd" providerId="LiveId" clId="{06B814C6-C878-41F4-A053-38D48CD6CD6F}"/>
    <pc:docChg chg="delSld modSld">
      <pc:chgData name="Calla Wiemer" userId="77eb88967580a5cd" providerId="LiveId" clId="{06B814C6-C878-41F4-A053-38D48CD6CD6F}" dt="2024-03-12T10:22:39.552" v="6" actId="47"/>
      <pc:docMkLst>
        <pc:docMk/>
      </pc:docMkLst>
      <pc:sldChg chg="modSp mod">
        <pc:chgData name="Calla Wiemer" userId="77eb88967580a5cd" providerId="LiveId" clId="{06B814C6-C878-41F4-A053-38D48CD6CD6F}" dt="2024-03-12T10:22:25.324" v="0" actId="6549"/>
        <pc:sldMkLst>
          <pc:docMk/>
          <pc:sldMk cId="1267415441" sldId="256"/>
        </pc:sldMkLst>
        <pc:spChg chg="mod">
          <ac:chgData name="Calla Wiemer" userId="77eb88967580a5cd" providerId="LiveId" clId="{06B814C6-C878-41F4-A053-38D48CD6CD6F}" dt="2024-03-12T10:22:25.324" v="0" actId="6549"/>
          <ac:spMkLst>
            <pc:docMk/>
            <pc:sldMk cId="1267415441" sldId="256"/>
            <ac:spMk id="3" creationId="{5FF44647-6B5E-9887-2DDE-E2F0A63014C9}"/>
          </ac:spMkLst>
        </pc:spChg>
      </pc:sldChg>
      <pc:sldChg chg="del">
        <pc:chgData name="Calla Wiemer" userId="77eb88967580a5cd" providerId="LiveId" clId="{06B814C6-C878-41F4-A053-38D48CD6CD6F}" dt="2024-03-12T10:22:39.552" v="6" actId="47"/>
        <pc:sldMkLst>
          <pc:docMk/>
          <pc:sldMk cId="3603657376" sldId="278"/>
        </pc:sldMkLst>
      </pc:sldChg>
      <pc:sldChg chg="del">
        <pc:chgData name="Calla Wiemer" userId="77eb88967580a5cd" providerId="LiveId" clId="{06B814C6-C878-41F4-A053-38D48CD6CD6F}" dt="2024-03-12T10:22:34.900" v="2" actId="47"/>
        <pc:sldMkLst>
          <pc:docMk/>
          <pc:sldMk cId="4009361995" sldId="284"/>
        </pc:sldMkLst>
      </pc:sldChg>
      <pc:sldChg chg="del">
        <pc:chgData name="Calla Wiemer" userId="77eb88967580a5cd" providerId="LiveId" clId="{06B814C6-C878-41F4-A053-38D48CD6CD6F}" dt="2024-03-12T10:22:36.516" v="3" actId="47"/>
        <pc:sldMkLst>
          <pc:docMk/>
          <pc:sldMk cId="1487907419" sldId="285"/>
        </pc:sldMkLst>
      </pc:sldChg>
      <pc:sldChg chg="del">
        <pc:chgData name="Calla Wiemer" userId="77eb88967580a5cd" providerId="LiveId" clId="{06B814C6-C878-41F4-A053-38D48CD6CD6F}" dt="2024-03-12T10:22:37.335" v="4" actId="47"/>
        <pc:sldMkLst>
          <pc:docMk/>
          <pc:sldMk cId="1816885769" sldId="286"/>
        </pc:sldMkLst>
      </pc:sldChg>
      <pc:sldChg chg="del">
        <pc:chgData name="Calla Wiemer" userId="77eb88967580a5cd" providerId="LiveId" clId="{06B814C6-C878-41F4-A053-38D48CD6CD6F}" dt="2024-03-12T10:22:38.450" v="5" actId="47"/>
        <pc:sldMkLst>
          <pc:docMk/>
          <pc:sldMk cId="2123650951" sldId="287"/>
        </pc:sldMkLst>
      </pc:sldChg>
      <pc:sldChg chg="del">
        <pc:chgData name="Calla Wiemer" userId="77eb88967580a5cd" providerId="LiveId" clId="{06B814C6-C878-41F4-A053-38D48CD6CD6F}" dt="2024-03-12T10:22:34.400" v="1" actId="47"/>
        <pc:sldMkLst>
          <pc:docMk/>
          <pc:sldMk cId="4184093268" sldId="289"/>
        </pc:sldMkLst>
      </pc:sldChg>
      <pc:sldMasterChg chg="delSldLayout">
        <pc:chgData name="Calla Wiemer" userId="77eb88967580a5cd" providerId="LiveId" clId="{06B814C6-C878-41F4-A053-38D48CD6CD6F}" dt="2024-03-12T10:22:39.552" v="6" actId="47"/>
        <pc:sldMasterMkLst>
          <pc:docMk/>
          <pc:sldMasterMk cId="132374398" sldId="2147483648"/>
        </pc:sldMasterMkLst>
        <pc:sldLayoutChg chg="del">
          <pc:chgData name="Calla Wiemer" userId="77eb88967580a5cd" providerId="LiveId" clId="{06B814C6-C878-41F4-A053-38D48CD6CD6F}" dt="2024-03-12T10:22:37.335" v="4" actId="47"/>
          <pc:sldLayoutMkLst>
            <pc:docMk/>
            <pc:sldMasterMk cId="132374398" sldId="2147483648"/>
            <pc:sldLayoutMk cId="1994464225" sldId="2147483663"/>
          </pc:sldLayoutMkLst>
        </pc:sldLayoutChg>
        <pc:sldLayoutChg chg="del">
          <pc:chgData name="Calla Wiemer" userId="77eb88967580a5cd" providerId="LiveId" clId="{06B814C6-C878-41F4-A053-38D48CD6CD6F}" dt="2024-03-12T10:22:39.552" v="6" actId="47"/>
          <pc:sldLayoutMkLst>
            <pc:docMk/>
            <pc:sldMasterMk cId="132374398" sldId="2147483648"/>
            <pc:sldLayoutMk cId="929179786"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4816-73EF-4B4F-AD79-88976FF9CE99}" type="datetimeFigureOut">
              <a:rPr lang="en-PH" smtClean="0"/>
              <a:t>12/03/2024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8AB4-F486-4DFB-B719-63D52A3EF683}" type="slidenum">
              <a:rPr lang="en-PH" smtClean="0"/>
              <a:t>‹#›</a:t>
            </a:fld>
            <a:endParaRPr lang="en-PH"/>
          </a:p>
        </p:txBody>
      </p:sp>
    </p:spTree>
    <p:extLst>
      <p:ext uri="{BB962C8B-B14F-4D97-AF65-F5344CB8AC3E}">
        <p14:creationId xmlns:p14="http://schemas.microsoft.com/office/powerpoint/2010/main" val="237906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261256" y="115021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376977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158932" y="224749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5275217" cy="1454983"/>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955931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B2447-E9F7-95FE-F300-1A0B321191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832804"/>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132374398"/>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A5911-F1C7-4620-C8D4-D0FD1DB41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906160"/>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5288279" cy="1350480"/>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26587053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cloudy, clouds&#10;&#10;Description automatically generated">
            <a:extLst>
              <a:ext uri="{FF2B5EF4-FFF2-40B4-BE49-F238E27FC236}">
                <a16:creationId xmlns:a16="http://schemas.microsoft.com/office/drawing/2014/main" id="{37B81EB7-D89C-AF36-B01D-8BE24E68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 y="-185588"/>
            <a:ext cx="12191320" cy="7043588"/>
          </a:xfrm>
          <a:prstGeom prst="rect">
            <a:avLst/>
          </a:prstGeom>
        </p:spPr>
      </p:pic>
      <p:sp>
        <p:nvSpPr>
          <p:cNvPr id="6" name="TextBox 5">
            <a:extLst>
              <a:ext uri="{FF2B5EF4-FFF2-40B4-BE49-F238E27FC236}">
                <a16:creationId xmlns:a16="http://schemas.microsoft.com/office/drawing/2014/main" id="{35037A99-3E5C-CD9E-5B63-89F544679757}"/>
              </a:ext>
            </a:extLst>
          </p:cNvPr>
          <p:cNvSpPr txBox="1"/>
          <p:nvPr/>
        </p:nvSpPr>
        <p:spPr>
          <a:xfrm>
            <a:off x="2036540" y="185588"/>
            <a:ext cx="8118919" cy="1446550"/>
          </a:xfrm>
          <a:prstGeom prst="rect">
            <a:avLst/>
          </a:prstGeom>
          <a:noFill/>
        </p:spPr>
        <p:txBody>
          <a:bodyPr wrap="square" rtlCol="0">
            <a:spAutoFit/>
          </a:bodyPr>
          <a:lstStyle/>
          <a:p>
            <a:pPr algn="ctr"/>
            <a:r>
              <a:rPr lang="en-PH" sz="3200" b="1">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Ateneo de Manila University</a:t>
            </a:r>
          </a:p>
          <a:p>
            <a:pPr algn="ctr">
              <a:spcBef>
                <a:spcPts val="600"/>
              </a:spcBef>
            </a:pPr>
            <a:r>
              <a:rPr lang="en-PH"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 Macroeconomic Theory</a:t>
            </a:r>
          </a:p>
          <a:p>
            <a:pPr algn="ctr">
              <a:spcBef>
                <a:spcPts val="600"/>
              </a:spcBef>
            </a:pPr>
            <a:r>
              <a:rPr lang="en-PH">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2024.03.14</a:t>
            </a:r>
          </a:p>
        </p:txBody>
      </p:sp>
      <p:sp>
        <p:nvSpPr>
          <p:cNvPr id="2" name="TextBox 1">
            <a:extLst>
              <a:ext uri="{FF2B5EF4-FFF2-40B4-BE49-F238E27FC236}">
                <a16:creationId xmlns:a16="http://schemas.microsoft.com/office/drawing/2014/main" id="{FFC813A9-D1CD-52C8-D0B9-9B6DF85520C0}"/>
              </a:ext>
            </a:extLst>
          </p:cNvPr>
          <p:cNvSpPr txBox="1"/>
          <p:nvPr/>
        </p:nvSpPr>
        <p:spPr>
          <a:xfrm>
            <a:off x="3667222" y="6272302"/>
            <a:ext cx="4857553" cy="400110"/>
          </a:xfrm>
          <a:prstGeom prst="rect">
            <a:avLst/>
          </a:prstGeom>
          <a:noFill/>
        </p:spPr>
        <p:txBody>
          <a:bodyPr wrap="square" rtlCol="0">
            <a:spAutoFit/>
          </a:bodyPr>
          <a:lstStyle/>
          <a:p>
            <a:pPr algn="ctr"/>
            <a:r>
              <a:rPr lang="en-GB" sz="2000">
                <a:solidFill>
                  <a:srgbClr val="F389A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CALLA WIEMER</a:t>
            </a:r>
          </a:p>
        </p:txBody>
      </p:sp>
      <p:sp>
        <p:nvSpPr>
          <p:cNvPr id="3" name="TextBox 2">
            <a:extLst>
              <a:ext uri="{FF2B5EF4-FFF2-40B4-BE49-F238E27FC236}">
                <a16:creationId xmlns:a16="http://schemas.microsoft.com/office/drawing/2014/main" id="{5FF44647-6B5E-9887-2DDE-E2F0A63014C9}"/>
              </a:ext>
            </a:extLst>
          </p:cNvPr>
          <p:cNvSpPr txBox="1"/>
          <p:nvPr/>
        </p:nvSpPr>
        <p:spPr>
          <a:xfrm>
            <a:off x="3164793" y="2408263"/>
            <a:ext cx="5862409" cy="2031325"/>
          </a:xfrm>
          <a:prstGeom prst="rect">
            <a:avLst/>
          </a:prstGeom>
          <a:noFill/>
        </p:spPr>
        <p:txBody>
          <a:bodyPr wrap="square" rtlCol="0">
            <a:spAutoFit/>
          </a:bodyPr>
          <a:lstStyle/>
          <a:p>
            <a:pPr algn="ctr">
              <a:spcBef>
                <a:spcPts val="1200"/>
              </a:spcBef>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Minsky: Endogenous Cycle Theory</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Bagehot: Synthesis of Cycles &amp; Shocks</a:t>
            </a:r>
          </a:p>
          <a:p>
            <a:pPr marL="288925" indent="-288925">
              <a:spcBef>
                <a:spcPts val="1200"/>
              </a:spcBef>
              <a:buFont typeface="Arial" panose="020B0604020202020204" pitchFamily="34" charset="0"/>
              <a:buChar char="•"/>
            </a:pPr>
            <a:endPar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4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D4A74-311D-F01A-5CE5-93C760AB75EF}"/>
              </a:ext>
            </a:extLst>
          </p:cNvPr>
          <p:cNvSpPr>
            <a:spLocks noGrp="1"/>
          </p:cNvSpPr>
          <p:nvPr>
            <p:ph type="title"/>
          </p:nvPr>
        </p:nvSpPr>
        <p:spPr/>
        <p:txBody>
          <a:bodyPr/>
          <a:lstStyle/>
          <a:p>
            <a:r>
              <a:rPr lang="en-US"/>
              <a:t>Minsky: Endogenous Cycle Theory</a:t>
            </a:r>
            <a:endParaRPr lang="en-PH"/>
          </a:p>
        </p:txBody>
      </p:sp>
      <p:grpSp>
        <p:nvGrpSpPr>
          <p:cNvPr id="4" name="Group 3">
            <a:extLst>
              <a:ext uri="{FF2B5EF4-FFF2-40B4-BE49-F238E27FC236}">
                <a16:creationId xmlns:a16="http://schemas.microsoft.com/office/drawing/2014/main" id="{CDB88573-FCD2-B1F1-6A4D-50C96E3BA94F}"/>
              </a:ext>
            </a:extLst>
          </p:cNvPr>
          <p:cNvGrpSpPr/>
          <p:nvPr/>
        </p:nvGrpSpPr>
        <p:grpSpPr>
          <a:xfrm>
            <a:off x="1159727" y="1527490"/>
            <a:ext cx="1804860" cy="3033359"/>
            <a:chOff x="251520" y="1772816"/>
            <a:chExt cx="1572766" cy="2630049"/>
          </a:xfrm>
        </p:grpSpPr>
        <p:sp>
          <p:nvSpPr>
            <p:cNvPr id="5" name="TextBox 4">
              <a:extLst>
                <a:ext uri="{FF2B5EF4-FFF2-40B4-BE49-F238E27FC236}">
                  <a16:creationId xmlns:a16="http://schemas.microsoft.com/office/drawing/2014/main" id="{A3861EF1-C04F-7576-4742-2F378AE4A0BB}"/>
                </a:ext>
              </a:extLst>
            </p:cNvPr>
            <p:cNvSpPr txBox="1"/>
            <p:nvPr/>
          </p:nvSpPr>
          <p:spPr>
            <a:xfrm>
              <a:off x="330067" y="3848867"/>
              <a:ext cx="1415772" cy="553998"/>
            </a:xfrm>
            <a:prstGeom prst="rect">
              <a:avLst/>
            </a:prstGeom>
            <a:noFill/>
          </p:spPr>
          <p:txBody>
            <a:bodyPr wrap="none" rtlCol="0">
              <a:spAutoFit/>
            </a:bodyPr>
            <a:lstStyle/>
            <a:p>
              <a:pPr algn="ctr">
                <a:buNone/>
              </a:pPr>
              <a:r>
                <a:rPr lang="en-PH" sz="1600" b="0">
                  <a:effectLst/>
                  <a:latin typeface="+mn-lt"/>
                </a:rPr>
                <a:t>Hyman Minsky</a:t>
              </a:r>
            </a:p>
            <a:p>
              <a:pPr algn="ctr">
                <a:spcBef>
                  <a:spcPts val="0"/>
                </a:spcBef>
                <a:buNone/>
              </a:pPr>
              <a:r>
                <a:rPr lang="en-PH" sz="1400" b="0">
                  <a:effectLst/>
                  <a:latin typeface="+mn-lt"/>
                </a:rPr>
                <a:t>1919-1996</a:t>
              </a:r>
            </a:p>
          </p:txBody>
        </p:sp>
        <p:pic>
          <p:nvPicPr>
            <p:cNvPr id="6" name="Picture 5">
              <a:extLst>
                <a:ext uri="{FF2B5EF4-FFF2-40B4-BE49-F238E27FC236}">
                  <a16:creationId xmlns:a16="http://schemas.microsoft.com/office/drawing/2014/main" id="{A038972B-B5A8-6F8A-DEDD-5837260C5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1572766" cy="2076051"/>
            </a:xfrm>
            <a:prstGeom prst="rect">
              <a:avLst/>
            </a:prstGeom>
          </p:spPr>
        </p:pic>
      </p:grpSp>
      <p:sp>
        <p:nvSpPr>
          <p:cNvPr id="7" name="Content Placeholder 2">
            <a:extLst>
              <a:ext uri="{FF2B5EF4-FFF2-40B4-BE49-F238E27FC236}">
                <a16:creationId xmlns:a16="http://schemas.microsoft.com/office/drawing/2014/main" id="{F80C3A00-B4CD-B0B6-DDE3-0F277E8D33F6}"/>
              </a:ext>
            </a:extLst>
          </p:cNvPr>
          <p:cNvSpPr txBox="1">
            <a:spLocks/>
          </p:cNvSpPr>
          <p:nvPr/>
        </p:nvSpPr>
        <p:spPr>
          <a:xfrm>
            <a:off x="3607791" y="970620"/>
            <a:ext cx="6707088" cy="4916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PH" sz="2000" b="1" u="sng"/>
              <a:t>Financial Instability Hypothesis</a:t>
            </a:r>
          </a:p>
          <a:p>
            <a:pPr marL="114300" indent="0" algn="ctr">
              <a:buFont typeface="Arial" panose="020B0604020202020204" pitchFamily="34" charset="0"/>
              <a:buNone/>
            </a:pPr>
            <a:r>
              <a:rPr lang="en-PH" sz="2000"/>
              <a:t>A sound financial system will transform itself</a:t>
            </a:r>
          </a:p>
          <a:p>
            <a:pPr marL="114300" indent="0" algn="ctr">
              <a:spcBef>
                <a:spcPts val="600"/>
              </a:spcBef>
              <a:buFont typeface="Arial" panose="020B0604020202020204" pitchFamily="34" charset="0"/>
              <a:buNone/>
            </a:pPr>
            <a:r>
              <a:rPr lang="en-PH" sz="2000"/>
              <a:t>into one that is fragile and unstable.</a:t>
            </a:r>
          </a:p>
          <a:p>
            <a:pPr marL="114300" indent="0">
              <a:buFont typeface="Arial" panose="020B0604020202020204" pitchFamily="34" charset="0"/>
              <a:buNone/>
            </a:pPr>
            <a:endParaRPr lang="en-PH" sz="2000"/>
          </a:p>
          <a:p>
            <a:r>
              <a:rPr lang="en-PH" sz="2000"/>
              <a:t>Business cycle phases</a:t>
            </a:r>
          </a:p>
          <a:p>
            <a:pPr lvl="1"/>
            <a:r>
              <a:rPr lang="en-PH" sz="2000"/>
              <a:t>a sound financial system evolves to become unstable</a:t>
            </a:r>
          </a:p>
          <a:p>
            <a:pPr lvl="1"/>
            <a:r>
              <a:rPr lang="en-PH" sz="2000"/>
              <a:t>a collapse ensues </a:t>
            </a:r>
          </a:p>
          <a:p>
            <a:pPr lvl="1"/>
            <a:r>
              <a:rPr lang="en-PH" sz="2000"/>
              <a:t>soundness of the financial system is re-established</a:t>
            </a:r>
          </a:p>
          <a:p>
            <a:pPr>
              <a:spcBef>
                <a:spcPts val="1800"/>
              </a:spcBef>
            </a:pPr>
            <a:r>
              <a:rPr lang="en-PH" sz="2000"/>
              <a:t>Government intervention</a:t>
            </a:r>
          </a:p>
          <a:p>
            <a:pPr lvl="1"/>
            <a:r>
              <a:rPr lang="en-PH" sz="2000"/>
              <a:t>through macro stabilization policies and bailouts, government can avert a crisis</a:t>
            </a:r>
          </a:p>
          <a:p>
            <a:pPr lvl="1"/>
            <a:r>
              <a:rPr lang="en-PH" sz="2000"/>
              <a:t>this only delays the inevitable and imparts an inflationary bias</a:t>
            </a:r>
          </a:p>
          <a:p>
            <a:pPr lvl="1"/>
            <a:endParaRPr lang="en-PH" sz="2000"/>
          </a:p>
          <a:p>
            <a:endParaRPr lang="en-PH" sz="2000"/>
          </a:p>
          <a:p>
            <a:endParaRPr lang="en-PH" sz="2000"/>
          </a:p>
          <a:p>
            <a:endParaRPr lang="en-PH" sz="2000"/>
          </a:p>
          <a:p>
            <a:endParaRPr lang="en-PH" sz="2000"/>
          </a:p>
        </p:txBody>
      </p:sp>
    </p:spTree>
    <p:extLst>
      <p:ext uri="{BB962C8B-B14F-4D97-AF65-F5344CB8AC3E}">
        <p14:creationId xmlns:p14="http://schemas.microsoft.com/office/powerpoint/2010/main" val="100542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A4F71-A9B5-B1E3-F7F8-6A6A9DE097B3}"/>
              </a:ext>
            </a:extLst>
          </p:cNvPr>
          <p:cNvSpPr>
            <a:spLocks noGrp="1"/>
          </p:cNvSpPr>
          <p:nvPr>
            <p:ph type="title"/>
          </p:nvPr>
        </p:nvSpPr>
        <p:spPr/>
        <p:txBody>
          <a:bodyPr/>
          <a:lstStyle/>
          <a:p>
            <a:r>
              <a:rPr lang="en-US"/>
              <a:t>Robust vs Fragile Finance</a:t>
            </a:r>
            <a:endParaRPr lang="en-PH"/>
          </a:p>
        </p:txBody>
      </p:sp>
      <p:sp>
        <p:nvSpPr>
          <p:cNvPr id="4" name="Content Placeholder 2">
            <a:extLst>
              <a:ext uri="{FF2B5EF4-FFF2-40B4-BE49-F238E27FC236}">
                <a16:creationId xmlns:a16="http://schemas.microsoft.com/office/drawing/2014/main" id="{18CAE447-28F6-E8A7-B066-E7F25E541E3F}"/>
              </a:ext>
            </a:extLst>
          </p:cNvPr>
          <p:cNvSpPr txBox="1">
            <a:spLocks/>
          </p:cNvSpPr>
          <p:nvPr/>
        </p:nvSpPr>
        <p:spPr>
          <a:xfrm>
            <a:off x="1343453" y="1105830"/>
            <a:ext cx="6139015" cy="4916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Capitalism</a:t>
            </a:r>
          </a:p>
          <a:p>
            <a:pPr lvl="1"/>
            <a:r>
              <a:rPr lang="en-PH" sz="2000"/>
              <a:t>ownership of productive assests must be financed</a:t>
            </a:r>
          </a:p>
          <a:p>
            <a:pPr lvl="1"/>
            <a:r>
              <a:rPr lang="en-PH" sz="2000"/>
              <a:t>financing carries streams of payment obligations</a:t>
            </a:r>
          </a:p>
          <a:p>
            <a:pPr>
              <a:spcBef>
                <a:spcPts val="1800"/>
              </a:spcBef>
            </a:pPr>
            <a:r>
              <a:rPr lang="en-PH" sz="2000"/>
              <a:t>Minsky’s categories of finance</a:t>
            </a:r>
          </a:p>
          <a:p>
            <a:pPr lvl="1"/>
            <a:r>
              <a:rPr lang="en-PH" sz="2000"/>
              <a:t>hedge finance:  income &gt; interest + principle</a:t>
            </a:r>
          </a:p>
          <a:p>
            <a:pPr lvl="1"/>
            <a:r>
              <a:rPr lang="en-PH" sz="2000"/>
              <a:t>speculative finance:  income &gt; interest only </a:t>
            </a:r>
          </a:p>
          <a:p>
            <a:pPr lvl="1"/>
            <a:r>
              <a:rPr lang="en-PH" sz="2000"/>
              <a:t>Ponzi finance:  income &lt; interest</a:t>
            </a:r>
          </a:p>
          <a:p>
            <a:pPr>
              <a:spcBef>
                <a:spcPts val="1800"/>
              </a:spcBef>
            </a:pPr>
            <a:r>
              <a:rPr lang="en-PH" sz="2000"/>
              <a:t>Vulnerability</a:t>
            </a:r>
          </a:p>
          <a:p>
            <a:pPr lvl="1"/>
            <a:r>
              <a:rPr lang="en-PH" sz="2000"/>
              <a:t>maturity transformation</a:t>
            </a:r>
          </a:p>
          <a:p>
            <a:pPr lvl="1"/>
            <a:r>
              <a:rPr lang="en-PH" sz="2000"/>
              <a:t>changing economic conditions</a:t>
            </a:r>
          </a:p>
          <a:p>
            <a:pPr lvl="1"/>
            <a:r>
              <a:rPr lang="en-PH" sz="2000"/>
              <a:t>increases in interest rates</a:t>
            </a:r>
          </a:p>
          <a:p>
            <a:pPr>
              <a:spcBef>
                <a:spcPts val="1800"/>
              </a:spcBef>
            </a:pPr>
            <a:r>
              <a:rPr lang="en-PH" sz="2000"/>
              <a:t>Vital role of Ponzi finance</a:t>
            </a:r>
          </a:p>
          <a:p>
            <a:pPr lvl="1"/>
            <a:r>
              <a:rPr lang="en-PH" sz="2000"/>
              <a:t>gestation of new ventures</a:t>
            </a:r>
          </a:p>
        </p:txBody>
      </p:sp>
      <p:grpSp>
        <p:nvGrpSpPr>
          <p:cNvPr id="6" name="Group 5">
            <a:extLst>
              <a:ext uri="{FF2B5EF4-FFF2-40B4-BE49-F238E27FC236}">
                <a16:creationId xmlns:a16="http://schemas.microsoft.com/office/drawing/2014/main" id="{52CAFBC6-C317-A019-A220-A67ED8BF796C}"/>
              </a:ext>
            </a:extLst>
          </p:cNvPr>
          <p:cNvGrpSpPr/>
          <p:nvPr/>
        </p:nvGrpSpPr>
        <p:grpSpPr>
          <a:xfrm>
            <a:off x="8485458" y="2607410"/>
            <a:ext cx="2058693" cy="3251892"/>
            <a:chOff x="9243741" y="1804522"/>
            <a:chExt cx="2058693" cy="3251892"/>
          </a:xfrm>
        </p:grpSpPr>
        <p:pic>
          <p:nvPicPr>
            <p:cNvPr id="2" name="Picture 1">
              <a:extLst>
                <a:ext uri="{FF2B5EF4-FFF2-40B4-BE49-F238E27FC236}">
                  <a16:creationId xmlns:a16="http://schemas.microsoft.com/office/drawing/2014/main" id="{4D487192-7221-B58C-209C-D304464C0F5A}"/>
                </a:ext>
              </a:extLst>
            </p:cNvPr>
            <p:cNvPicPr>
              <a:picLocks noChangeAspect="1"/>
            </p:cNvPicPr>
            <p:nvPr/>
          </p:nvPicPr>
          <p:blipFill>
            <a:blip r:embed="rId2"/>
            <a:stretch>
              <a:fillRect/>
            </a:stretch>
          </p:blipFill>
          <p:spPr>
            <a:xfrm>
              <a:off x="9243741" y="1804522"/>
              <a:ext cx="2058693" cy="2667117"/>
            </a:xfrm>
            <a:prstGeom prst="rect">
              <a:avLst/>
            </a:prstGeom>
          </p:spPr>
        </p:pic>
        <p:sp>
          <p:nvSpPr>
            <p:cNvPr id="5" name="TextBox 4">
              <a:extLst>
                <a:ext uri="{FF2B5EF4-FFF2-40B4-BE49-F238E27FC236}">
                  <a16:creationId xmlns:a16="http://schemas.microsoft.com/office/drawing/2014/main" id="{186801F8-4B5A-F3EE-0F90-5C6BCC2305E5}"/>
                </a:ext>
              </a:extLst>
            </p:cNvPr>
            <p:cNvSpPr txBox="1"/>
            <p:nvPr/>
          </p:nvSpPr>
          <p:spPr>
            <a:xfrm>
              <a:off x="9626564" y="4471639"/>
              <a:ext cx="1293046" cy="584775"/>
            </a:xfrm>
            <a:prstGeom prst="rect">
              <a:avLst/>
            </a:prstGeom>
            <a:noFill/>
          </p:spPr>
          <p:txBody>
            <a:bodyPr wrap="none" rtlCol="0">
              <a:spAutoFit/>
            </a:bodyPr>
            <a:lstStyle/>
            <a:p>
              <a:pPr algn="ctr"/>
              <a:r>
                <a:rPr lang="en-US" sz="1600"/>
                <a:t>Charles Ponzi</a:t>
              </a:r>
            </a:p>
            <a:p>
              <a:pPr algn="ctr"/>
              <a:r>
                <a:rPr lang="en-US" sz="1600"/>
                <a:t>1882-1949</a:t>
              </a:r>
              <a:endParaRPr lang="en-PH" sz="1600"/>
            </a:p>
          </p:txBody>
        </p:sp>
      </p:grpSp>
    </p:spTree>
    <p:extLst>
      <p:ext uri="{BB962C8B-B14F-4D97-AF65-F5344CB8AC3E}">
        <p14:creationId xmlns:p14="http://schemas.microsoft.com/office/powerpoint/2010/main" val="36401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19C60-C7E8-E146-92DA-EB03C17E96CF}"/>
              </a:ext>
            </a:extLst>
          </p:cNvPr>
          <p:cNvSpPr>
            <a:spLocks noGrp="1"/>
          </p:cNvSpPr>
          <p:nvPr>
            <p:ph type="title"/>
          </p:nvPr>
        </p:nvSpPr>
        <p:spPr/>
        <p:txBody>
          <a:bodyPr/>
          <a:lstStyle/>
          <a:p>
            <a:r>
              <a:rPr lang="en-US"/>
              <a:t>Finance Transformation</a:t>
            </a:r>
            <a:endParaRPr lang="en-PH"/>
          </a:p>
        </p:txBody>
      </p:sp>
      <p:sp>
        <p:nvSpPr>
          <p:cNvPr id="4" name="Content Placeholder 2">
            <a:extLst>
              <a:ext uri="{FF2B5EF4-FFF2-40B4-BE49-F238E27FC236}">
                <a16:creationId xmlns:a16="http://schemas.microsoft.com/office/drawing/2014/main" id="{C8474ECD-5E7A-1983-76AD-873FAEF569F6}"/>
              </a:ext>
            </a:extLst>
          </p:cNvPr>
          <p:cNvSpPr txBox="1">
            <a:spLocks/>
          </p:cNvSpPr>
          <p:nvPr/>
        </p:nvSpPr>
        <p:spPr>
          <a:xfrm>
            <a:off x="2165803" y="964476"/>
            <a:ext cx="9174987" cy="54474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Initially, hedge finance predominates</a:t>
            </a:r>
          </a:p>
          <a:p>
            <a:pPr>
              <a:spcBef>
                <a:spcPts val="1200"/>
              </a:spcBef>
            </a:pPr>
            <a:r>
              <a:rPr lang="en-PH" sz="2000"/>
              <a:t>Incentive to shift to speculative &amp; Ponzi</a:t>
            </a:r>
          </a:p>
          <a:p>
            <a:pPr lvl="1">
              <a:spcBef>
                <a:spcPts val="300"/>
              </a:spcBef>
            </a:pPr>
            <a:r>
              <a:rPr lang="en-PH" sz="2000"/>
              <a:t>interest rates on short-term borrowing &lt; long-term</a:t>
            </a:r>
          </a:p>
          <a:p>
            <a:pPr lvl="1">
              <a:spcBef>
                <a:spcPts val="300"/>
              </a:spcBef>
            </a:pPr>
            <a:r>
              <a:rPr lang="en-PH" sz="2000"/>
              <a:t>short-term must be constantly rolled over w/ principle payment deferred</a:t>
            </a:r>
          </a:p>
          <a:p>
            <a:pPr>
              <a:spcBef>
                <a:spcPts val="1200"/>
              </a:spcBef>
            </a:pPr>
            <a:r>
              <a:rPr lang="en-PH" sz="2000"/>
              <a:t>Boon for growth</a:t>
            </a:r>
          </a:p>
          <a:p>
            <a:pPr marL="457200" lvl="1" indent="0">
              <a:spcBef>
                <a:spcPts val="300"/>
              </a:spcBef>
              <a:buNone/>
            </a:pPr>
            <a:r>
              <a:rPr lang="en-PH" sz="2000"/>
              <a:t>debt service costs </a:t>
            </a:r>
            <a:r>
              <a:rPr lang="en-PH" sz="2000">
                <a:sym typeface="Symbol"/>
              </a:rPr>
              <a:t>  </a:t>
            </a:r>
          </a:p>
          <a:p>
            <a:pPr marL="457200" lvl="1" indent="0">
              <a:spcBef>
                <a:spcPts val="300"/>
              </a:spcBef>
              <a:buNone/>
            </a:pPr>
            <a:r>
              <a:rPr lang="en-PH" sz="2000">
                <a:sym typeface="Symbol"/>
              </a:rPr>
              <a:t>  profits, asset values     capital goods production </a:t>
            </a:r>
          </a:p>
          <a:p>
            <a:pPr marL="457200" lvl="1" indent="0">
              <a:spcBef>
                <a:spcPts val="300"/>
              </a:spcBef>
              <a:buNone/>
            </a:pPr>
            <a:r>
              <a:rPr lang="en-PH" sz="2000">
                <a:sym typeface="Symbol"/>
              </a:rPr>
              <a:t>  employment, wages     income, spending </a:t>
            </a:r>
          </a:p>
          <a:p>
            <a:pPr marL="457200" lvl="1" indent="0">
              <a:spcBef>
                <a:spcPts val="300"/>
              </a:spcBef>
              <a:buNone/>
            </a:pPr>
            <a:r>
              <a:rPr lang="en-PH" sz="2000">
                <a:sym typeface="Symbol"/>
              </a:rPr>
              <a:t>  faith in the good times prevails</a:t>
            </a:r>
          </a:p>
          <a:p>
            <a:pPr marL="457200" lvl="1" indent="0">
              <a:spcBef>
                <a:spcPts val="300"/>
              </a:spcBef>
              <a:buNone/>
            </a:pPr>
            <a:r>
              <a:rPr lang="en-PH" sz="2000">
                <a:sym typeface="Symbol"/>
              </a:rPr>
              <a:t>  ever more leverage; Ponzi finance is fine if asset prices always go up</a:t>
            </a:r>
          </a:p>
          <a:p>
            <a:pPr marL="457200" lvl="1" indent="0">
              <a:spcBef>
                <a:spcPts val="300"/>
              </a:spcBef>
              <a:buNone/>
            </a:pPr>
            <a:r>
              <a:rPr lang="en-PH" sz="2000">
                <a:sym typeface="Symbol"/>
              </a:rPr>
              <a:t>but asset prices cannot forever go up …</a:t>
            </a:r>
          </a:p>
          <a:p>
            <a:pPr>
              <a:spcBef>
                <a:spcPts val="1200"/>
              </a:spcBef>
            </a:pPr>
            <a:r>
              <a:rPr lang="en-PH" sz="2000">
                <a:sym typeface="Symbol"/>
              </a:rPr>
              <a:t>The end comes</a:t>
            </a:r>
          </a:p>
          <a:p>
            <a:pPr lvl="1"/>
            <a:r>
              <a:rPr lang="en-PH" sz="2000">
                <a:sym typeface="Symbol"/>
              </a:rPr>
              <a:t>inflation leads authorities to tighten, and interest rates </a:t>
            </a:r>
          </a:p>
          <a:p>
            <a:pPr lvl="1"/>
            <a:r>
              <a:rPr lang="en-PH" sz="2000">
                <a:sym typeface="Symbol"/>
              </a:rPr>
              <a:t>fragile financial system cannot withstand</a:t>
            </a:r>
          </a:p>
          <a:p>
            <a:pPr>
              <a:spcBef>
                <a:spcPts val="1200"/>
              </a:spcBef>
            </a:pPr>
            <a:r>
              <a:rPr lang="en-PH" sz="2000">
                <a:sym typeface="Symbol"/>
              </a:rPr>
              <a:t>From the ashes, hedge finance re-establishes</a:t>
            </a:r>
          </a:p>
        </p:txBody>
      </p:sp>
      <p:grpSp>
        <p:nvGrpSpPr>
          <p:cNvPr id="5" name="Group 4">
            <a:extLst>
              <a:ext uri="{FF2B5EF4-FFF2-40B4-BE49-F238E27FC236}">
                <a16:creationId xmlns:a16="http://schemas.microsoft.com/office/drawing/2014/main" id="{C59E99D8-5B28-F2C7-4001-4E3FCFAC867C}"/>
              </a:ext>
            </a:extLst>
          </p:cNvPr>
          <p:cNvGrpSpPr/>
          <p:nvPr/>
        </p:nvGrpSpPr>
        <p:grpSpPr>
          <a:xfrm>
            <a:off x="181234" y="4768922"/>
            <a:ext cx="1984569" cy="338554"/>
            <a:chOff x="6782054" y="5214971"/>
            <a:chExt cx="1984569" cy="338554"/>
          </a:xfrm>
        </p:grpSpPr>
        <p:sp>
          <p:nvSpPr>
            <p:cNvPr id="6" name="TextBox 5">
              <a:extLst>
                <a:ext uri="{FF2B5EF4-FFF2-40B4-BE49-F238E27FC236}">
                  <a16:creationId xmlns:a16="http://schemas.microsoft.com/office/drawing/2014/main" id="{691D96B5-EFE4-FFEC-F241-AE7CAB7DB07A}"/>
                </a:ext>
              </a:extLst>
            </p:cNvPr>
            <p:cNvSpPr txBox="1"/>
            <p:nvPr/>
          </p:nvSpPr>
          <p:spPr>
            <a:xfrm>
              <a:off x="6782054" y="5214971"/>
              <a:ext cx="1558356" cy="338554"/>
            </a:xfrm>
            <a:prstGeom prst="rect">
              <a:avLst/>
            </a:prstGeom>
            <a:noFill/>
            <a:ln w="22225">
              <a:solidFill>
                <a:srgbClr val="336699"/>
              </a:solidFill>
            </a:ln>
          </p:spPr>
          <p:txBody>
            <a:bodyPr wrap="square" rtlCol="0">
              <a:spAutoFit/>
            </a:bodyPr>
            <a:lstStyle/>
            <a:p>
              <a:pPr>
                <a:buNone/>
              </a:pPr>
              <a:r>
                <a:rPr lang="en-PH" sz="1600">
                  <a:solidFill>
                    <a:srgbClr val="336699"/>
                  </a:solidFill>
                  <a:effectLst/>
                </a:rPr>
                <a:t>Minsky Moment</a:t>
              </a:r>
            </a:p>
          </p:txBody>
        </p:sp>
        <p:cxnSp>
          <p:nvCxnSpPr>
            <p:cNvPr id="7" name="Straight Arrow Connector 6">
              <a:extLst>
                <a:ext uri="{FF2B5EF4-FFF2-40B4-BE49-F238E27FC236}">
                  <a16:creationId xmlns:a16="http://schemas.microsoft.com/office/drawing/2014/main" id="{5D6D3FC8-0315-88AF-C8D3-83A1419C9F40}"/>
                </a:ext>
              </a:extLst>
            </p:cNvPr>
            <p:cNvCxnSpPr>
              <a:cxnSpLocks/>
            </p:cNvCxnSpPr>
            <p:nvPr/>
          </p:nvCxnSpPr>
          <p:spPr>
            <a:xfrm>
              <a:off x="8340410" y="5384248"/>
              <a:ext cx="426213" cy="0"/>
            </a:xfrm>
            <a:prstGeom prst="straightConnector1">
              <a:avLst/>
            </a:prstGeom>
            <a:ln w="22225">
              <a:solidFill>
                <a:srgbClr val="336699"/>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17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A3218B-F28B-A933-F013-10DE9A6C3774}"/>
              </a:ext>
            </a:extLst>
          </p:cNvPr>
          <p:cNvSpPr txBox="1">
            <a:spLocks/>
          </p:cNvSpPr>
          <p:nvPr/>
        </p:nvSpPr>
        <p:spPr>
          <a:xfrm>
            <a:off x="403381" y="1180318"/>
            <a:ext cx="6789155" cy="4497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Fiscal policy:  government borrows and spends</a:t>
            </a:r>
          </a:p>
          <a:p>
            <a:pPr lvl="1"/>
            <a:r>
              <a:rPr lang="en-PH" sz="2000"/>
              <a:t>facilitates debt servicing by sustaining cash flows</a:t>
            </a:r>
          </a:p>
          <a:p>
            <a:pPr lvl="1"/>
            <a:r>
              <a:rPr lang="en-PH" sz="2000"/>
              <a:t>government debt issuance fills the void for secure assets</a:t>
            </a:r>
          </a:p>
          <a:p>
            <a:pPr>
              <a:spcBef>
                <a:spcPts val="1800"/>
              </a:spcBef>
            </a:pPr>
            <a:r>
              <a:rPr lang="en-PH" sz="2000"/>
              <a:t>Monetary policy:  expansionary</a:t>
            </a:r>
          </a:p>
          <a:p>
            <a:pPr lvl="1"/>
            <a:r>
              <a:rPr lang="en-PH" sz="2000"/>
              <a:t>money infusions also serve as a secure asset</a:t>
            </a:r>
          </a:p>
          <a:p>
            <a:pPr lvl="1"/>
            <a:r>
              <a:rPr lang="en-PH" sz="2000"/>
              <a:t>central bank as lender of last resort</a:t>
            </a:r>
          </a:p>
          <a:p>
            <a:pPr>
              <a:spcBef>
                <a:spcPts val="1800"/>
              </a:spcBef>
            </a:pPr>
            <a:r>
              <a:rPr lang="en-PH" sz="2000"/>
              <a:t>Drawbacks of macro stabilization</a:t>
            </a:r>
          </a:p>
          <a:p>
            <a:pPr lvl="1"/>
            <a:r>
              <a:rPr lang="en-PH" sz="2000"/>
              <a:t>inflation imparted</a:t>
            </a:r>
          </a:p>
          <a:p>
            <a:pPr lvl="1"/>
            <a:r>
              <a:rPr lang="en-PH" sz="2000"/>
              <a:t>risky debt validated</a:t>
            </a:r>
          </a:p>
          <a:p>
            <a:pPr>
              <a:spcBef>
                <a:spcPts val="1800"/>
              </a:spcBef>
            </a:pPr>
            <a:r>
              <a:rPr lang="en-PH" sz="2000"/>
              <a:t>Regulation</a:t>
            </a:r>
          </a:p>
          <a:p>
            <a:pPr lvl="1"/>
            <a:r>
              <a:rPr lang="en-PH" sz="2000"/>
              <a:t>but circumvention</a:t>
            </a:r>
          </a:p>
        </p:txBody>
      </p:sp>
      <p:sp>
        <p:nvSpPr>
          <p:cNvPr id="3" name="Title 2">
            <a:extLst>
              <a:ext uri="{FF2B5EF4-FFF2-40B4-BE49-F238E27FC236}">
                <a16:creationId xmlns:a16="http://schemas.microsoft.com/office/drawing/2014/main" id="{66721809-9375-928F-74ED-3A88FD3C3CFB}"/>
              </a:ext>
            </a:extLst>
          </p:cNvPr>
          <p:cNvSpPr>
            <a:spLocks noGrp="1"/>
          </p:cNvSpPr>
          <p:nvPr>
            <p:ph type="title"/>
          </p:nvPr>
        </p:nvSpPr>
        <p:spPr/>
        <p:txBody>
          <a:bodyPr/>
          <a:lstStyle/>
          <a:p>
            <a:r>
              <a:rPr lang="en-US"/>
              <a:t>Government Policy to Avert Disaster</a:t>
            </a:r>
            <a:endParaRPr lang="en-PH"/>
          </a:p>
        </p:txBody>
      </p:sp>
      <p:grpSp>
        <p:nvGrpSpPr>
          <p:cNvPr id="8" name="Group 7">
            <a:extLst>
              <a:ext uri="{FF2B5EF4-FFF2-40B4-BE49-F238E27FC236}">
                <a16:creationId xmlns:a16="http://schemas.microsoft.com/office/drawing/2014/main" id="{B657CC5F-AC75-3629-B3C9-70C2E232DA90}"/>
              </a:ext>
            </a:extLst>
          </p:cNvPr>
          <p:cNvGrpSpPr/>
          <p:nvPr/>
        </p:nvGrpSpPr>
        <p:grpSpPr>
          <a:xfrm>
            <a:off x="2243542" y="3511209"/>
            <a:ext cx="9537104" cy="2585323"/>
            <a:chOff x="2243542" y="3511209"/>
            <a:chExt cx="9537104" cy="2585323"/>
          </a:xfrm>
        </p:grpSpPr>
        <p:sp>
          <p:nvSpPr>
            <p:cNvPr id="4" name="TextBox 3">
              <a:extLst>
                <a:ext uri="{FF2B5EF4-FFF2-40B4-BE49-F238E27FC236}">
                  <a16:creationId xmlns:a16="http://schemas.microsoft.com/office/drawing/2014/main" id="{EC78276B-41B3-5F58-CB15-8813B3657E5E}"/>
                </a:ext>
              </a:extLst>
            </p:cNvPr>
            <p:cNvSpPr txBox="1"/>
            <p:nvPr/>
          </p:nvSpPr>
          <p:spPr>
            <a:xfrm>
              <a:off x="6596070" y="3511209"/>
              <a:ext cx="5184576" cy="2585323"/>
            </a:xfrm>
            <a:prstGeom prst="rect">
              <a:avLst/>
            </a:prstGeom>
            <a:noFill/>
            <a:ln>
              <a:solidFill>
                <a:schemeClr val="tx1"/>
              </a:solidFill>
            </a:ln>
          </p:spPr>
          <p:txBody>
            <a:bodyPr wrap="square" rtlCol="0">
              <a:spAutoFit/>
            </a:bodyPr>
            <a:lstStyle/>
            <a:p>
              <a:pPr algn="l">
                <a:buNone/>
              </a:pPr>
              <a:r>
                <a:rPr lang="en-US" b="0">
                  <a:effectLst/>
                  <a:latin typeface="+mn-lt"/>
                </a:rPr>
                <a:t>Minsky:  “Such a restructuring will enjoy only transitory success.  After an initial interval, the basic disequilibrating tendencies of capitalist finance will once again push the financial structure to the brink of fragility.  When that occurs, a new era of reform will be needed.  There is no possibility that we can ever set things right once and for all; instability, put to rest by one set of reforms will, after time, emerge in a new guise.” </a:t>
              </a:r>
              <a:r>
                <a:rPr lang="en-US" sz="1400" b="0">
                  <a:effectLst/>
                  <a:latin typeface="+mn-lt"/>
                </a:rPr>
                <a:t>p. 370</a:t>
              </a:r>
              <a:endParaRPr lang="en-PH" sz="1400" b="0">
                <a:latin typeface="+mn-lt"/>
              </a:endParaRPr>
            </a:p>
          </p:txBody>
        </p:sp>
        <p:cxnSp>
          <p:nvCxnSpPr>
            <p:cNvPr id="5" name="Straight Arrow Connector 4">
              <a:extLst>
                <a:ext uri="{FF2B5EF4-FFF2-40B4-BE49-F238E27FC236}">
                  <a16:creationId xmlns:a16="http://schemas.microsoft.com/office/drawing/2014/main" id="{D1B6E7C9-1046-F7D3-4D9E-987FBEF81C89}"/>
                </a:ext>
              </a:extLst>
            </p:cNvPr>
            <p:cNvCxnSpPr>
              <a:cxnSpLocks/>
            </p:cNvCxnSpPr>
            <p:nvPr/>
          </p:nvCxnSpPr>
          <p:spPr>
            <a:xfrm>
              <a:off x="2243542" y="4905463"/>
              <a:ext cx="43525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9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9A5ED-022B-6A3F-BD27-6530CFEDCAEB}"/>
              </a:ext>
            </a:extLst>
          </p:cNvPr>
          <p:cNvSpPr>
            <a:spLocks noGrp="1"/>
          </p:cNvSpPr>
          <p:nvPr>
            <p:ph type="title"/>
          </p:nvPr>
        </p:nvSpPr>
        <p:spPr/>
        <p:txBody>
          <a:bodyPr/>
          <a:lstStyle/>
          <a:p>
            <a:r>
              <a:rPr lang="en-US"/>
              <a:t>Bagehot’s Synthesis</a:t>
            </a:r>
            <a:endParaRPr lang="en-PH"/>
          </a:p>
        </p:txBody>
      </p:sp>
      <p:sp>
        <p:nvSpPr>
          <p:cNvPr id="4" name="Content Placeholder 2">
            <a:extLst>
              <a:ext uri="{FF2B5EF4-FFF2-40B4-BE49-F238E27FC236}">
                <a16:creationId xmlns:a16="http://schemas.microsoft.com/office/drawing/2014/main" id="{C894B0C9-E22F-4898-0FAD-A31C6C5A74D5}"/>
              </a:ext>
            </a:extLst>
          </p:cNvPr>
          <p:cNvSpPr txBox="1">
            <a:spLocks/>
          </p:cNvSpPr>
          <p:nvPr/>
        </p:nvSpPr>
        <p:spPr>
          <a:xfrm>
            <a:off x="377944" y="4041160"/>
            <a:ext cx="11341988" cy="22035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tabLst>
                <a:tab pos="10972800" algn="r"/>
              </a:tabLst>
            </a:pPr>
            <a:r>
              <a:rPr lang="en-PH" sz="1800"/>
              <a:t>from the </a:t>
            </a:r>
            <a:r>
              <a:rPr lang="en-PH" sz="1800" i="1"/>
              <a:t>Economist</a:t>
            </a:r>
            <a:r>
              <a:rPr lang="en-PH" sz="1800"/>
              <a:t>, 30 Dec 1871: “Since 1866, credit has been gradually … recovering, and it is probably as good as it is reasonable or proper that it should be. We are now trusting as many people as we ought to trust, and as yet there is no wild excess of misplaced confidence which would make us trust those whom we ought not to trust.”	</a:t>
            </a:r>
            <a:r>
              <a:rPr lang="en-PH" sz="1400"/>
              <a:t>p. 150</a:t>
            </a:r>
            <a:r>
              <a:rPr lang="en-PH" sz="1800"/>
              <a:t>   </a:t>
            </a:r>
          </a:p>
          <a:p>
            <a:pPr>
              <a:lnSpc>
                <a:spcPct val="120000"/>
              </a:lnSpc>
              <a:spcBef>
                <a:spcPts val="1200"/>
              </a:spcBef>
              <a:tabLst>
                <a:tab pos="10972800" algn="r"/>
              </a:tabLst>
            </a:pPr>
            <a:r>
              <a:rPr lang="en-PH" sz="1800"/>
              <a:t>“people are most credulous when they are most happy; and when much money has just been made, when some people are really making it, when most people think they are making it, there is a happy opportunity for ingenious mendacity.”	</a:t>
            </a:r>
            <a:r>
              <a:rPr lang="en-PH" sz="1400"/>
              <a:t>p. 160</a:t>
            </a:r>
          </a:p>
        </p:txBody>
      </p:sp>
      <p:grpSp>
        <p:nvGrpSpPr>
          <p:cNvPr id="6" name="Group 5">
            <a:extLst>
              <a:ext uri="{FF2B5EF4-FFF2-40B4-BE49-F238E27FC236}">
                <a16:creationId xmlns:a16="http://schemas.microsoft.com/office/drawing/2014/main" id="{477995D6-0FA8-66BF-9B9E-32D170A9A61F}"/>
              </a:ext>
            </a:extLst>
          </p:cNvPr>
          <p:cNvGrpSpPr/>
          <p:nvPr/>
        </p:nvGrpSpPr>
        <p:grpSpPr>
          <a:xfrm>
            <a:off x="9948055" y="177874"/>
            <a:ext cx="2085013" cy="3237356"/>
            <a:chOff x="9948055" y="177874"/>
            <a:chExt cx="2085013" cy="3237356"/>
          </a:xfrm>
        </p:grpSpPr>
        <p:pic>
          <p:nvPicPr>
            <p:cNvPr id="2" name="Picture 1">
              <a:extLst>
                <a:ext uri="{FF2B5EF4-FFF2-40B4-BE49-F238E27FC236}">
                  <a16:creationId xmlns:a16="http://schemas.microsoft.com/office/drawing/2014/main" id="{870B204F-48F1-9696-BE82-26756BE2850A}"/>
                </a:ext>
              </a:extLst>
            </p:cNvPr>
            <p:cNvPicPr>
              <a:picLocks noChangeAspect="1"/>
            </p:cNvPicPr>
            <p:nvPr/>
          </p:nvPicPr>
          <p:blipFill>
            <a:blip r:embed="rId2"/>
            <a:stretch>
              <a:fillRect/>
            </a:stretch>
          </p:blipFill>
          <p:spPr>
            <a:xfrm>
              <a:off x="9948055" y="177874"/>
              <a:ext cx="2085013" cy="2591025"/>
            </a:xfrm>
            <a:prstGeom prst="rect">
              <a:avLst/>
            </a:prstGeom>
          </p:spPr>
        </p:pic>
        <p:sp>
          <p:nvSpPr>
            <p:cNvPr id="5" name="TextBox 4">
              <a:extLst>
                <a:ext uri="{FF2B5EF4-FFF2-40B4-BE49-F238E27FC236}">
                  <a16:creationId xmlns:a16="http://schemas.microsoft.com/office/drawing/2014/main" id="{2FE24589-0970-B7A8-FBE3-D6F1ABD02DD7}"/>
                </a:ext>
              </a:extLst>
            </p:cNvPr>
            <p:cNvSpPr txBox="1"/>
            <p:nvPr/>
          </p:nvSpPr>
          <p:spPr>
            <a:xfrm>
              <a:off x="10167066" y="2768899"/>
              <a:ext cx="1646989" cy="646331"/>
            </a:xfrm>
            <a:prstGeom prst="rect">
              <a:avLst/>
            </a:prstGeom>
            <a:noFill/>
          </p:spPr>
          <p:txBody>
            <a:bodyPr wrap="none" rtlCol="0">
              <a:spAutoFit/>
            </a:bodyPr>
            <a:lstStyle/>
            <a:p>
              <a:pPr algn="ctr"/>
              <a:r>
                <a:rPr lang="en-US"/>
                <a:t>Walter Bagehot</a:t>
              </a:r>
            </a:p>
            <a:p>
              <a:pPr algn="ctr"/>
              <a:r>
                <a:rPr lang="en-US"/>
                <a:t>1826-1877</a:t>
              </a:r>
              <a:endParaRPr lang="en-PH"/>
            </a:p>
          </p:txBody>
        </p:sp>
      </p:grpSp>
      <p:sp>
        <p:nvSpPr>
          <p:cNvPr id="7" name="Content Placeholder 2">
            <a:extLst>
              <a:ext uri="{FF2B5EF4-FFF2-40B4-BE49-F238E27FC236}">
                <a16:creationId xmlns:a16="http://schemas.microsoft.com/office/drawing/2014/main" id="{88586B07-BE69-D180-B09A-7FD5E3767BE6}"/>
              </a:ext>
            </a:extLst>
          </p:cNvPr>
          <p:cNvSpPr txBox="1">
            <a:spLocks/>
          </p:cNvSpPr>
          <p:nvPr/>
        </p:nvSpPr>
        <p:spPr>
          <a:xfrm>
            <a:off x="377944" y="930579"/>
            <a:ext cx="9223255" cy="2972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tabLst>
                <a:tab pos="8977313" algn="r"/>
              </a:tabLst>
            </a:pPr>
            <a:r>
              <a:rPr lang="en-PH" sz="1800"/>
              <a:t>“But it is of great importance to point out that our industrial organization is liable not only to irregular external accidents, but likewise to regular internal changes; that these changes make our credit system much more delicate at some times than others; and that it is the recurrence of these periodical seasons of delicacy which has given rise to the notion that panics come according to a fixed rule; – that every ten years or so we must have one of them.”	</a:t>
            </a:r>
            <a:r>
              <a:rPr lang="en-PH" sz="1400"/>
              <a:t>p. 125</a:t>
            </a:r>
          </a:p>
          <a:p>
            <a:pPr>
              <a:lnSpc>
                <a:spcPct val="120000"/>
              </a:lnSpc>
              <a:spcBef>
                <a:spcPts val="1200"/>
              </a:spcBef>
              <a:tabLst>
                <a:tab pos="8977313" algn="r"/>
              </a:tabLst>
            </a:pPr>
            <a:r>
              <a:rPr lang="en-PH" sz="1800"/>
              <a:t>“Credit – the disposition of one man to trust another – is singularly varying.” 	</a:t>
            </a:r>
            <a:r>
              <a:rPr lang="en-PH" sz="1400"/>
              <a:t>p. 131</a:t>
            </a:r>
          </a:p>
          <a:p>
            <a:pPr>
              <a:lnSpc>
                <a:spcPct val="120000"/>
              </a:lnSpc>
              <a:spcBef>
                <a:spcPts val="1200"/>
              </a:spcBef>
              <a:tabLst>
                <a:tab pos="8977313" algn="r"/>
              </a:tabLst>
            </a:pPr>
            <a:r>
              <a:rPr lang="en-PH" sz="1800"/>
              <a:t>“after a great calamity, everybody is suspicious of everybody; as soon as that calamity is forgotton, everybody again confides in everybody.”	</a:t>
            </a:r>
            <a:r>
              <a:rPr lang="en-PH" sz="1400"/>
              <a:t>p. 131	</a:t>
            </a:r>
          </a:p>
          <a:p>
            <a:pPr>
              <a:lnSpc>
                <a:spcPct val="120000"/>
              </a:lnSpc>
              <a:spcBef>
                <a:spcPts val="1200"/>
              </a:spcBef>
              <a:tabLst>
                <a:tab pos="8977313" algn="r"/>
              </a:tabLst>
            </a:pPr>
            <a:endParaRPr lang="en-PH" sz="1400"/>
          </a:p>
        </p:txBody>
      </p:sp>
    </p:spTree>
    <p:extLst>
      <p:ext uri="{BB962C8B-B14F-4D97-AF65-F5344CB8AC3E}">
        <p14:creationId xmlns:p14="http://schemas.microsoft.com/office/powerpoint/2010/main" val="34115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81585-436B-EDA4-8AB8-EC6357FE21AD}"/>
              </a:ext>
            </a:extLst>
          </p:cNvPr>
          <p:cNvSpPr>
            <a:spLocks noGrp="1"/>
          </p:cNvSpPr>
          <p:nvPr>
            <p:ph type="title"/>
          </p:nvPr>
        </p:nvSpPr>
        <p:spPr/>
        <p:txBody>
          <a:bodyPr/>
          <a:lstStyle/>
          <a:p>
            <a:r>
              <a:rPr lang="en-US"/>
              <a:t>Bagehot on Mania &amp; Ruin</a:t>
            </a:r>
            <a:endParaRPr lang="en-PH"/>
          </a:p>
        </p:txBody>
      </p:sp>
      <p:sp>
        <p:nvSpPr>
          <p:cNvPr id="4" name="Content Placeholder 2">
            <a:extLst>
              <a:ext uri="{FF2B5EF4-FFF2-40B4-BE49-F238E27FC236}">
                <a16:creationId xmlns:a16="http://schemas.microsoft.com/office/drawing/2014/main" id="{EF5F11EA-1015-D6A5-9B20-50808E5D8FDC}"/>
              </a:ext>
            </a:extLst>
          </p:cNvPr>
          <p:cNvSpPr txBox="1">
            <a:spLocks/>
          </p:cNvSpPr>
          <p:nvPr/>
        </p:nvSpPr>
        <p:spPr>
          <a:xfrm>
            <a:off x="838199" y="980728"/>
            <a:ext cx="10515601" cy="48965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tabLst>
                <a:tab pos="10225088" algn="r"/>
              </a:tabLst>
            </a:pPr>
            <a:r>
              <a:rPr lang="en-US" sz="2000"/>
              <a:t>“In most great periods of expanding industry, the three great causes – much loanable capital, good credit, and the increased profits derived from better-used labor and better-used capital – have acted simultaneously; and though either may act by itself, there is a permanent reason why mostly they will act together. They both tend to grow together, if you begin from a period of depression. In such periods credit is bad, and industry unemployed…. Whether there was or was not too much loanable capital when that period begins, there soon comes to be too much.”	</a:t>
            </a:r>
            <a:r>
              <a:rPr lang="en-US" sz="1400"/>
              <a:t>p. 151</a:t>
            </a:r>
          </a:p>
          <a:p>
            <a:pPr>
              <a:lnSpc>
                <a:spcPct val="150000"/>
              </a:lnSpc>
              <a:spcAft>
                <a:spcPts val="1200"/>
              </a:spcAft>
              <a:tabLst>
                <a:tab pos="10225088" algn="r"/>
              </a:tabLst>
            </a:pPr>
            <a:r>
              <a:rPr lang="en-PH" sz="2000"/>
              <a:t>“the owners of savings not finding in adequate quantities their usual kind of investments, rush into anything that promises speciously, and when they find that these specious investments can be disposed of at a high profit, they rush into them more and more. … So long as such sales can be effected the mania continues; when it ceases to be possible to effect them, ruin begins.”	</a:t>
            </a:r>
            <a:r>
              <a:rPr lang="en-PH" sz="1400"/>
              <a:t>p. 139</a:t>
            </a:r>
          </a:p>
        </p:txBody>
      </p:sp>
    </p:spTree>
    <p:extLst>
      <p:ext uri="{BB962C8B-B14F-4D97-AF65-F5344CB8AC3E}">
        <p14:creationId xmlns:p14="http://schemas.microsoft.com/office/powerpoint/2010/main" val="1164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roforasia master" id="{D4E158F6-9A74-4622-8612-BC828E69A1B4}" vid="{F36EFDE2-01DE-4562-BB76-87D5FDBC3AC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EC952E-E7CD-40AD-BFCB-085933C80C0D}" vid="{2CC43116-F9B7-4B74-8957-A4A458687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macroforasia master</Template>
  <TotalTime>35730</TotalTime>
  <Words>894</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Aptos</vt:lpstr>
      <vt:lpstr>Arial</vt:lpstr>
      <vt:lpstr>Arial Narrow</vt:lpstr>
      <vt:lpstr>Calibri</vt:lpstr>
      <vt:lpstr>Symbol</vt:lpstr>
      <vt:lpstr>Office Theme</vt:lpstr>
      <vt:lpstr>1_Office Theme</vt:lpstr>
      <vt:lpstr>PowerPoint Presentation</vt:lpstr>
      <vt:lpstr>Minsky: Endogenous Cycle Theory</vt:lpstr>
      <vt:lpstr>Robust vs Fragile Finance</vt:lpstr>
      <vt:lpstr>Finance Transformation</vt:lpstr>
      <vt:lpstr>Government Policy to Avert Disaster</vt:lpstr>
      <vt:lpstr>Bagehot’s Synthesis</vt:lpstr>
      <vt:lpstr>Bagehot on Mania &amp; Ruin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 Wiemer</dc:creator>
  <cp:lastModifiedBy>Calla Wiemer</cp:lastModifiedBy>
  <cp:revision>15</cp:revision>
  <dcterms:created xsi:type="dcterms:W3CDTF">2022-09-28T05:03:08Z</dcterms:created>
  <dcterms:modified xsi:type="dcterms:W3CDTF">2024-03-12T10:22:45Z</dcterms:modified>
</cp:coreProperties>
</file>