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63" r:id="rId2"/>
  </p:sldMasterIdLst>
  <p:notesMasterIdLst>
    <p:notesMasterId r:id="rId5"/>
  </p:notesMasterIdLst>
  <p:sldIdLst>
    <p:sldId id="267"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89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FDA53-DE6B-4DDB-8789-926BB80031DB}" v="7" dt="2025-01-17T05:33:36.1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7" autoAdjust="0"/>
    <p:restoredTop sz="89540" autoAdjust="0"/>
  </p:normalViewPr>
  <p:slideViewPr>
    <p:cSldViewPr snapToGrid="0">
      <p:cViewPr varScale="1">
        <p:scale>
          <a:sx n="69" d="100"/>
          <a:sy n="69" d="100"/>
        </p:scale>
        <p:origin x="126"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lla Wiemer" userId="77eb88967580a5cd" providerId="LiveId" clId="{372FDA53-DE6B-4DDB-8789-926BB80031DB}"/>
    <pc:docChg chg="custSel delSld modSld">
      <pc:chgData name="Calla Wiemer" userId="77eb88967580a5cd" providerId="LiveId" clId="{372FDA53-DE6B-4DDB-8789-926BB80031DB}" dt="2025-01-17T05:45:12.812" v="1308" actId="20577"/>
      <pc:docMkLst>
        <pc:docMk/>
      </pc:docMkLst>
      <pc:sldChg chg="addSp delSp modSp del mod">
        <pc:chgData name="Calla Wiemer" userId="77eb88967580a5cd" providerId="LiveId" clId="{372FDA53-DE6B-4DDB-8789-926BB80031DB}" dt="2025-01-17T05:45:12.812" v="1308" actId="20577"/>
        <pc:sldMkLst>
          <pc:docMk/>
          <pc:sldMk cId="814337038" sldId="257"/>
        </pc:sldMkLst>
        <pc:spChg chg="mod">
          <ac:chgData name="Calla Wiemer" userId="77eb88967580a5cd" providerId="LiveId" clId="{372FDA53-DE6B-4DDB-8789-926BB80031DB}" dt="2025-01-17T05:45:12.812" v="1308" actId="20577"/>
          <ac:spMkLst>
            <pc:docMk/>
            <pc:sldMk cId="814337038" sldId="257"/>
            <ac:spMk id="2" creationId="{A4166A4B-92E2-B249-39B0-6076A96437D3}"/>
          </ac:spMkLst>
        </pc:spChg>
        <pc:spChg chg="mod">
          <ac:chgData name="Calla Wiemer" userId="77eb88967580a5cd" providerId="LiveId" clId="{372FDA53-DE6B-4DDB-8789-926BB80031DB}" dt="2025-01-17T05:11:46.686" v="23" actId="20577"/>
          <ac:spMkLst>
            <pc:docMk/>
            <pc:sldMk cId="814337038" sldId="257"/>
            <ac:spMk id="3" creationId="{DADAD05F-1DE6-4A42-0617-6DE3D9BDB1A2}"/>
          </ac:spMkLst>
        </pc:spChg>
        <pc:picChg chg="add del mod">
          <ac:chgData name="Calla Wiemer" userId="77eb88967580a5cd" providerId="LiveId" clId="{372FDA53-DE6B-4DDB-8789-926BB80031DB}" dt="2025-01-17T05:12:33.756" v="27" actId="478"/>
          <ac:picMkLst>
            <pc:docMk/>
            <pc:sldMk cId="814337038" sldId="257"/>
            <ac:picMk id="4" creationId="{0A93AE15-D82B-8E01-F2B1-5B984FB6ACC9}"/>
          </ac:picMkLst>
        </pc:picChg>
        <pc:picChg chg="add mod">
          <ac:chgData name="Calla Wiemer" userId="77eb88967580a5cd" providerId="LiveId" clId="{372FDA53-DE6B-4DDB-8789-926BB80031DB}" dt="2025-01-17T05:39:17.730" v="1240" actId="1076"/>
          <ac:picMkLst>
            <pc:docMk/>
            <pc:sldMk cId="814337038" sldId="257"/>
            <ac:picMk id="5" creationId="{6658FC90-C15A-6593-3CE4-A60BD7D48F85}"/>
          </ac:picMkLst>
        </pc:picChg>
      </pc:sldChg>
      <pc:sldChg chg="addSp delSp modSp mod modNotesTx">
        <pc:chgData name="Calla Wiemer" userId="77eb88967580a5cd" providerId="LiveId" clId="{372FDA53-DE6B-4DDB-8789-926BB80031DB}" dt="2025-01-17T05:44:01.229" v="1279" actId="20577"/>
        <pc:sldMkLst>
          <pc:docMk/>
          <pc:sldMk cId="2626071268" sldId="267"/>
        </pc:sldMkLst>
        <pc:spChg chg="mod">
          <ac:chgData name="Calla Wiemer" userId="77eb88967580a5cd" providerId="LiveId" clId="{372FDA53-DE6B-4DDB-8789-926BB80031DB}" dt="2025-01-17T05:10:26.265" v="2" actId="20577"/>
          <ac:spMkLst>
            <pc:docMk/>
            <pc:sldMk cId="2626071268" sldId="267"/>
            <ac:spMk id="3" creationId="{76F8C588-AC3A-6C8F-5DDF-2DB2522A5338}"/>
          </ac:spMkLst>
        </pc:spChg>
        <pc:spChg chg="add mod">
          <ac:chgData name="Calla Wiemer" userId="77eb88967580a5cd" providerId="LiveId" clId="{372FDA53-DE6B-4DDB-8789-926BB80031DB}" dt="2025-01-17T05:44:01.229" v="1279" actId="20577"/>
          <ac:spMkLst>
            <pc:docMk/>
            <pc:sldMk cId="2626071268" sldId="267"/>
            <ac:spMk id="5" creationId="{7F17D42A-9283-A994-8DD6-15AC26E1824D}"/>
          </ac:spMkLst>
        </pc:spChg>
        <pc:picChg chg="add mod">
          <ac:chgData name="Calla Wiemer" userId="77eb88967580a5cd" providerId="LiveId" clId="{372FDA53-DE6B-4DDB-8789-926BB80031DB}" dt="2025-01-17T05:43:36.846" v="1269" actId="1076"/>
          <ac:picMkLst>
            <pc:docMk/>
            <pc:sldMk cId="2626071268" sldId="267"/>
            <ac:picMk id="2" creationId="{4A6C2770-6B6C-F792-A4F0-E2D9F0516414}"/>
          </ac:picMkLst>
        </pc:picChg>
        <pc:picChg chg="del">
          <ac:chgData name="Calla Wiemer" userId="77eb88967580a5cd" providerId="LiveId" clId="{372FDA53-DE6B-4DDB-8789-926BB80031DB}" dt="2025-01-17T05:10:30.192" v="3" actId="478"/>
          <ac:picMkLst>
            <pc:docMk/>
            <pc:sldMk cId="2626071268" sldId="267"/>
            <ac:picMk id="4" creationId="{18B009CB-F76B-206F-D37D-0073C400186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43C346-7588-45C4-98BC-0648C69A5C13}" type="datetimeFigureOut">
              <a:rPr lang="en-PH" smtClean="0"/>
              <a:t>17/01/2025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75760-FED1-4294-85F3-B0E8E5F75EDE}" type="slidenum">
              <a:rPr lang="en-PH" smtClean="0"/>
              <a:t>‹#›</a:t>
            </a:fld>
            <a:endParaRPr lang="en-PH"/>
          </a:p>
        </p:txBody>
      </p:sp>
    </p:spTree>
    <p:extLst>
      <p:ext uri="{BB962C8B-B14F-4D97-AF65-F5344CB8AC3E}">
        <p14:creationId xmlns:p14="http://schemas.microsoft.com/office/powerpoint/2010/main" val="965289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Data sources</a:t>
            </a:r>
          </a:p>
          <a:p>
            <a:r>
              <a:rPr lang="en-US"/>
              <a:t>World Bank World Development Indicators, https://databank.worldbank.org/source/world-development-indicators</a:t>
            </a:r>
          </a:p>
          <a:p>
            <a:r>
              <a:rPr lang="en-US"/>
              <a:t>National Statistics, Republic of China (Taiwan), https://eng.stat.gov.tw/cp.aspx?n=2334</a:t>
            </a:r>
            <a:endParaRPr lang="en-PH"/>
          </a:p>
        </p:txBody>
      </p:sp>
      <p:sp>
        <p:nvSpPr>
          <p:cNvPr id="4" name="Slide Number Placeholder 3"/>
          <p:cNvSpPr>
            <a:spLocks noGrp="1"/>
          </p:cNvSpPr>
          <p:nvPr>
            <p:ph type="sldNum" sz="quarter" idx="5"/>
          </p:nvPr>
        </p:nvSpPr>
        <p:spPr/>
        <p:txBody>
          <a:bodyPr/>
          <a:lstStyle/>
          <a:p>
            <a:fld id="{33B75760-FED1-4294-85F3-B0E8E5F75EDE}" type="slidenum">
              <a:rPr lang="en-PH" smtClean="0"/>
              <a:t>1</a:t>
            </a:fld>
            <a:endParaRPr lang="en-PH"/>
          </a:p>
        </p:txBody>
      </p:sp>
    </p:spTree>
    <p:extLst>
      <p:ext uri="{BB962C8B-B14F-4D97-AF65-F5344CB8AC3E}">
        <p14:creationId xmlns:p14="http://schemas.microsoft.com/office/powerpoint/2010/main" val="1273285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158932" y="224749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5275217" cy="1454983"/>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27961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261256" y="115021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318858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8A5911-F1C7-4620-C8D4-D0FD1DB411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1906160"/>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5288279" cy="1350480"/>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578000036"/>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6B2447-E9F7-95FE-F300-1A0B321191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832804"/>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733823313"/>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F8C588-AC3A-6C8F-5DDF-2DB2522A5338}"/>
              </a:ext>
            </a:extLst>
          </p:cNvPr>
          <p:cNvSpPr>
            <a:spLocks noGrp="1"/>
          </p:cNvSpPr>
          <p:nvPr>
            <p:ph type="title"/>
          </p:nvPr>
        </p:nvSpPr>
        <p:spPr/>
        <p:txBody>
          <a:bodyPr/>
          <a:lstStyle/>
          <a:p>
            <a:r>
              <a:rPr lang="en-US"/>
              <a:t>Chart 4.5</a:t>
            </a:r>
            <a:br>
              <a:rPr lang="en-US"/>
            </a:br>
            <a:r>
              <a:rPr lang="en-US"/>
              <a:t>Saving &amp; Investment, 2023</a:t>
            </a:r>
            <a:endParaRPr lang="en-PH"/>
          </a:p>
        </p:txBody>
      </p:sp>
      <p:pic>
        <p:nvPicPr>
          <p:cNvPr id="2" name="Picture 1">
            <a:extLst>
              <a:ext uri="{FF2B5EF4-FFF2-40B4-BE49-F238E27FC236}">
                <a16:creationId xmlns:a16="http://schemas.microsoft.com/office/drawing/2014/main" id="{4A6C2770-6B6C-F792-A4F0-E2D9F0516414}"/>
              </a:ext>
            </a:extLst>
          </p:cNvPr>
          <p:cNvPicPr>
            <a:picLocks noChangeAspect="1"/>
          </p:cNvPicPr>
          <p:nvPr/>
        </p:nvPicPr>
        <p:blipFill>
          <a:blip r:embed="rId3"/>
          <a:stretch>
            <a:fillRect/>
          </a:stretch>
        </p:blipFill>
        <p:spPr>
          <a:xfrm>
            <a:off x="6870513" y="177874"/>
            <a:ext cx="4438201" cy="6114107"/>
          </a:xfrm>
          <a:prstGeom prst="rect">
            <a:avLst/>
          </a:prstGeom>
        </p:spPr>
      </p:pic>
      <p:sp>
        <p:nvSpPr>
          <p:cNvPr id="5" name="Text Placeholder 1">
            <a:extLst>
              <a:ext uri="{FF2B5EF4-FFF2-40B4-BE49-F238E27FC236}">
                <a16:creationId xmlns:a16="http://schemas.microsoft.com/office/drawing/2014/main" id="{7F17D42A-9283-A994-8DD6-15AC26E1824D}"/>
              </a:ext>
            </a:extLst>
          </p:cNvPr>
          <p:cNvSpPr>
            <a:spLocks noGrp="1"/>
          </p:cNvSpPr>
          <p:nvPr>
            <p:ph type="body" sz="quarter" idx="10"/>
          </p:nvPr>
        </p:nvSpPr>
        <p:spPr>
          <a:xfrm>
            <a:off x="358237" y="2105891"/>
            <a:ext cx="5737763" cy="3893127"/>
          </a:xfrm>
        </p:spPr>
        <p:txBody>
          <a:bodyPr/>
          <a:lstStyle/>
          <a:p>
            <a:pPr marL="0" indent="0">
              <a:lnSpc>
                <a:spcPct val="110000"/>
              </a:lnSpc>
              <a:buNone/>
            </a:pPr>
            <a:r>
              <a:rPr lang="en-US"/>
              <a:t>National saving rates are typically expressed as a share of GDP, with Chart 4.5 in the textbook following this convention. </a:t>
            </a:r>
          </a:p>
          <a:p>
            <a:pPr marL="0" indent="0">
              <a:lnSpc>
                <a:spcPct val="110000"/>
              </a:lnSpc>
              <a:buNone/>
            </a:pPr>
            <a:r>
              <a:rPr lang="en-US"/>
              <a:t>It makes more sense, however, to use GNI as the basis because consumption and saving draw from the income of an economy’s residents rather than from value added in production, some of which accrues to foreign factors as income.  </a:t>
            </a:r>
          </a:p>
        </p:txBody>
      </p:sp>
    </p:spTree>
    <p:extLst>
      <p:ext uri="{BB962C8B-B14F-4D97-AF65-F5344CB8AC3E}">
        <p14:creationId xmlns:p14="http://schemas.microsoft.com/office/powerpoint/2010/main" val="262607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166A4B-92E2-B249-39B0-6076A96437D3}"/>
              </a:ext>
            </a:extLst>
          </p:cNvPr>
          <p:cNvSpPr>
            <a:spLocks noGrp="1"/>
          </p:cNvSpPr>
          <p:nvPr>
            <p:ph type="body" sz="quarter" idx="10"/>
          </p:nvPr>
        </p:nvSpPr>
        <p:spPr>
          <a:xfrm>
            <a:off x="358237" y="1008936"/>
            <a:ext cx="7552708" cy="5181599"/>
          </a:xfrm>
        </p:spPr>
        <p:txBody>
          <a:bodyPr/>
          <a:lstStyle/>
          <a:p>
            <a:pPr marL="0" indent="0">
              <a:lnSpc>
                <a:spcPct val="110000"/>
              </a:lnSpc>
              <a:buNone/>
            </a:pPr>
            <a:r>
              <a:rPr lang="en-US"/>
              <a:t>For some economies the difference between GNI and GDP is trivial for calculating a saving rate but for others it is not.</a:t>
            </a:r>
          </a:p>
          <a:p>
            <a:pPr marL="0" indent="0">
              <a:lnSpc>
                <a:spcPct val="110000"/>
              </a:lnSpc>
              <a:buNone/>
            </a:pPr>
            <a:r>
              <a:rPr lang="en-PH"/>
              <a:t>The Philippines, for example, generates substantial income from overseas workers that supports domestic consumption through remittances that is high relative to GDP. The country’s saving rate with respect to GDP was 9.2% in 2023 vs 18.2% with respect to GNI.</a:t>
            </a:r>
          </a:p>
          <a:p>
            <a:pPr marL="0" indent="0">
              <a:lnSpc>
                <a:spcPct val="110000"/>
              </a:lnSpc>
              <a:buNone/>
            </a:pPr>
            <a:r>
              <a:rPr lang="en-PH"/>
              <a:t>Singapore presents the opposite case. It hosts a large contingent of foreign workers and substantial foreign investment that generate income to non-residents. Calculated with respect to GDP, the country’s saving rate in 2023 was 58.5% whereas with respect to GNI it was 52.9%.</a:t>
            </a:r>
          </a:p>
        </p:txBody>
      </p:sp>
      <p:sp>
        <p:nvSpPr>
          <p:cNvPr id="3" name="Title 2">
            <a:extLst>
              <a:ext uri="{FF2B5EF4-FFF2-40B4-BE49-F238E27FC236}">
                <a16:creationId xmlns:a16="http://schemas.microsoft.com/office/drawing/2014/main" id="{DADAD05F-1DE6-4A42-0617-6DE3D9BDB1A2}"/>
              </a:ext>
            </a:extLst>
          </p:cNvPr>
          <p:cNvSpPr>
            <a:spLocks noGrp="1"/>
          </p:cNvSpPr>
          <p:nvPr>
            <p:ph type="title"/>
          </p:nvPr>
        </p:nvSpPr>
        <p:spPr/>
        <p:txBody>
          <a:bodyPr/>
          <a:lstStyle/>
          <a:p>
            <a:r>
              <a:rPr lang="en-US"/>
              <a:t>GNI vs GDP Basis</a:t>
            </a:r>
            <a:endParaRPr lang="en-PH"/>
          </a:p>
        </p:txBody>
      </p:sp>
      <p:pic>
        <p:nvPicPr>
          <p:cNvPr id="5" name="Picture 4">
            <a:extLst>
              <a:ext uri="{FF2B5EF4-FFF2-40B4-BE49-F238E27FC236}">
                <a16:creationId xmlns:a16="http://schemas.microsoft.com/office/drawing/2014/main" id="{6658FC90-C15A-6593-3CE4-A60BD7D48F85}"/>
              </a:ext>
            </a:extLst>
          </p:cNvPr>
          <p:cNvPicPr>
            <a:picLocks noChangeAspect="1"/>
          </p:cNvPicPr>
          <p:nvPr/>
        </p:nvPicPr>
        <p:blipFill>
          <a:blip r:embed="rId2"/>
          <a:stretch>
            <a:fillRect/>
          </a:stretch>
        </p:blipFill>
        <p:spPr>
          <a:xfrm>
            <a:off x="8285018" y="1094509"/>
            <a:ext cx="3706364" cy="5010455"/>
          </a:xfrm>
          <a:prstGeom prst="rect">
            <a:avLst/>
          </a:prstGeom>
          <a:ln>
            <a:solidFill>
              <a:schemeClr val="accent1"/>
            </a:solidFill>
          </a:ln>
        </p:spPr>
      </p:pic>
    </p:spTree>
    <p:extLst>
      <p:ext uri="{BB962C8B-B14F-4D97-AF65-F5344CB8AC3E}">
        <p14:creationId xmlns:p14="http://schemas.microsoft.com/office/powerpoint/2010/main" val="8143370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2CC43116-F9B7-4B74-8957-A4A458687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451F16DF-826F-4A71-A03A-D3187834AD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macroforasia master</Template>
  <TotalTime>3919</TotalTime>
  <Words>240</Words>
  <Application>Microsoft Office PowerPoint</Application>
  <PresentationFormat>Widescreen</PresentationFormat>
  <Paragraphs>11</Paragraphs>
  <Slides>2</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1_Office Theme</vt:lpstr>
      <vt:lpstr>Office Theme</vt:lpstr>
      <vt:lpstr>Chart 4.5 Saving &amp; Investment, 2023</vt:lpstr>
      <vt:lpstr>GNI vs GDP Basis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Calla Wiemer</dc:creator>
  <cp:lastModifiedBy>Calla Wiemer</cp:lastModifiedBy>
  <cp:revision>3</cp:revision>
  <dcterms:created xsi:type="dcterms:W3CDTF">2022-09-28T08:57:19Z</dcterms:created>
  <dcterms:modified xsi:type="dcterms:W3CDTF">2025-01-17T05:45:15Z</dcterms:modified>
</cp:coreProperties>
</file>