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64" r:id="rId3"/>
    <p:sldId id="263" r:id="rId4"/>
    <p:sldId id="265" r:id="rId5"/>
    <p:sldId id="266"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89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DADC31-0514-4154-B876-0BC1AEB135D2}" v="3" dt="2026-02-09T05:24:12.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68" autoAdjust="0"/>
    <p:restoredTop sz="94660"/>
  </p:normalViewPr>
  <p:slideViewPr>
    <p:cSldViewPr snapToGrid="0">
      <p:cViewPr varScale="1">
        <p:scale>
          <a:sx n="105" d="100"/>
          <a:sy n="105" d="100"/>
        </p:scale>
        <p:origin x="150"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261256" y="115021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376977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9CF372-EE0F-E963-4C58-B9F5B86D0831}"/>
              </a:ext>
            </a:extLst>
          </p:cNvPr>
          <p:cNvSpPr>
            <a:spLocks noGrp="1"/>
          </p:cNvSpPr>
          <p:nvPr>
            <p:ph type="body" sz="quarter" idx="10"/>
          </p:nvPr>
        </p:nvSpPr>
        <p:spPr>
          <a:xfrm>
            <a:off x="158932" y="2247492"/>
            <a:ext cx="8516983" cy="1932622"/>
          </a:xfrm>
          <a:prstGeom prst="rect">
            <a:avLst/>
          </a:prstGeom>
        </p:spPr>
        <p:txBody>
          <a:bodyPr/>
          <a:lstStyle>
            <a:lvl1pPr>
              <a:defRPr sz="24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2" name="Title Placeholder 1">
            <a:extLst>
              <a:ext uri="{FF2B5EF4-FFF2-40B4-BE49-F238E27FC236}">
                <a16:creationId xmlns:a16="http://schemas.microsoft.com/office/drawing/2014/main" id="{CCFE563D-2627-A719-482F-945F0A160912}"/>
              </a:ext>
            </a:extLst>
          </p:cNvPr>
          <p:cNvSpPr>
            <a:spLocks noGrp="1"/>
          </p:cNvSpPr>
          <p:nvPr>
            <p:ph type="title"/>
          </p:nvPr>
        </p:nvSpPr>
        <p:spPr>
          <a:xfrm>
            <a:off x="158932" y="177874"/>
            <a:ext cx="5275217" cy="1454983"/>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787289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66B2447-E9F7-95FE-F300-1A0B3211918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832804"/>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10515600" cy="477055"/>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132374398"/>
      </p:ext>
    </p:extLst>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C8A5911-F1C7-4620-C8D4-D0FD1DB411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1906160"/>
          </a:xfrm>
          <a:prstGeom prst="rect">
            <a:avLst/>
          </a:prstGeom>
        </p:spPr>
      </p:pic>
      <p:pic>
        <p:nvPicPr>
          <p:cNvPr id="5" name="Picture 4">
            <a:extLst>
              <a:ext uri="{FF2B5EF4-FFF2-40B4-BE49-F238E27FC236}">
                <a16:creationId xmlns:a16="http://schemas.microsoft.com/office/drawing/2014/main" id="{ECB2ABB1-E9C4-3021-2543-0CC5E023FD28}"/>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t="30869" b="23024"/>
          <a:stretch/>
        </p:blipFill>
        <p:spPr>
          <a:xfrm>
            <a:off x="0" y="6376160"/>
            <a:ext cx="12192000" cy="477055"/>
          </a:xfrm>
          <a:prstGeom prst="rect">
            <a:avLst/>
          </a:prstGeom>
        </p:spPr>
      </p:pic>
      <p:sp>
        <p:nvSpPr>
          <p:cNvPr id="9" name="TextBox 8">
            <a:extLst>
              <a:ext uri="{FF2B5EF4-FFF2-40B4-BE49-F238E27FC236}">
                <a16:creationId xmlns:a16="http://schemas.microsoft.com/office/drawing/2014/main" id="{3154073B-445F-2D8C-0A95-62D933DB859C}"/>
              </a:ext>
            </a:extLst>
          </p:cNvPr>
          <p:cNvSpPr txBox="1"/>
          <p:nvPr userDrawn="1"/>
        </p:nvSpPr>
        <p:spPr>
          <a:xfrm>
            <a:off x="10419399" y="6364869"/>
            <a:ext cx="1772601" cy="477054"/>
          </a:xfrm>
          <a:prstGeom prst="rect">
            <a:avLst/>
          </a:prstGeom>
          <a:noFill/>
        </p:spPr>
        <p:txBody>
          <a:bodyPr wrap="square" rtlCol="0">
            <a:spAutoFit/>
          </a:bodyPr>
          <a:lstStyle/>
          <a:p>
            <a:pPr algn="ctr"/>
            <a:r>
              <a:rPr lang="en-GB" sz="1400" b="1" dirty="0">
                <a:solidFill>
                  <a:srgbClr val="F389A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Macroeconomics</a:t>
            </a:r>
          </a:p>
          <a:p>
            <a:pPr algn="ctr"/>
            <a:r>
              <a:rPr lang="en-GB" sz="1050" b="1" i="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Emerging East Asia</a:t>
            </a:r>
          </a:p>
        </p:txBody>
      </p:sp>
      <p:sp>
        <p:nvSpPr>
          <p:cNvPr id="2" name="Title Placeholder 1">
            <a:extLst>
              <a:ext uri="{FF2B5EF4-FFF2-40B4-BE49-F238E27FC236}">
                <a16:creationId xmlns:a16="http://schemas.microsoft.com/office/drawing/2014/main" id="{920FD94C-C7CF-1101-16BC-6EF02DFEA043}"/>
              </a:ext>
            </a:extLst>
          </p:cNvPr>
          <p:cNvSpPr>
            <a:spLocks noGrp="1"/>
          </p:cNvSpPr>
          <p:nvPr>
            <p:ph type="title"/>
          </p:nvPr>
        </p:nvSpPr>
        <p:spPr>
          <a:xfrm>
            <a:off x="158932" y="177874"/>
            <a:ext cx="5288279" cy="1350480"/>
          </a:xfrm>
          <a:prstGeom prst="rect">
            <a:avLst/>
          </a:prstGeom>
        </p:spPr>
        <p:txBody>
          <a:bodyPr vert="horz" lIns="91440" tIns="45720" rIns="91440" bIns="45720" rtlCol="0" anchor="ctr">
            <a:noAutofit/>
          </a:bodyPr>
          <a:lstStyle/>
          <a:p>
            <a:r>
              <a:rPr lang="en-US"/>
              <a:t>Click to edit Master title style</a:t>
            </a:r>
            <a:endParaRPr lang="en-PH"/>
          </a:p>
        </p:txBody>
      </p:sp>
    </p:spTree>
    <p:extLst>
      <p:ext uri="{BB962C8B-B14F-4D97-AF65-F5344CB8AC3E}">
        <p14:creationId xmlns:p14="http://schemas.microsoft.com/office/powerpoint/2010/main" val="1433822284"/>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3600"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aes.us/asia-economics-blog/pandemic-2020-monetary-policy"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acaes.us/asia-economics-blog/pandemic-2021-preliminary" TargetMode="Externa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acaes.us/asia-economics-blog/macro-policy-202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C00000"/>
                </a:solidFill>
              </a:rPr>
              <a:t>0</a:t>
            </a:r>
            <a:endParaRPr lang="en-PH">
              <a:solidFill>
                <a:srgbClr val="C00000"/>
              </a:solidFill>
            </a:endParaRPr>
          </a:p>
        </p:txBody>
      </p:sp>
      <p:pic>
        <p:nvPicPr>
          <p:cNvPr id="4" name="Picture 3">
            <a:extLst>
              <a:ext uri="{FF2B5EF4-FFF2-40B4-BE49-F238E27FC236}">
                <a16:creationId xmlns:a16="http://schemas.microsoft.com/office/drawing/2014/main" id="{7EA2E27F-33DC-DC54-57C0-481C727EB7B7}"/>
              </a:ext>
            </a:extLst>
          </p:cNvPr>
          <p:cNvPicPr>
            <a:picLocks noChangeAspect="1"/>
          </p:cNvPicPr>
          <p:nvPr/>
        </p:nvPicPr>
        <p:blipFill>
          <a:blip r:embed="rId2"/>
          <a:stretch>
            <a:fillRect/>
          </a:stretch>
        </p:blipFill>
        <p:spPr>
          <a:xfrm>
            <a:off x="345968" y="958079"/>
            <a:ext cx="8625472" cy="5409195"/>
          </a:xfrm>
          <a:prstGeom prst="rect">
            <a:avLst/>
          </a:prstGeom>
        </p:spPr>
      </p:pic>
      <p:sp>
        <p:nvSpPr>
          <p:cNvPr id="6" name="TextBox 5">
            <a:extLst>
              <a:ext uri="{FF2B5EF4-FFF2-40B4-BE49-F238E27FC236}">
                <a16:creationId xmlns:a16="http://schemas.microsoft.com/office/drawing/2014/main" id="{371D42BF-6AAA-0E48-D572-0B770DBE46B3}"/>
              </a:ext>
            </a:extLst>
          </p:cNvPr>
          <p:cNvSpPr txBox="1"/>
          <p:nvPr/>
        </p:nvSpPr>
        <p:spPr>
          <a:xfrm>
            <a:off x="9150304" y="1093161"/>
            <a:ext cx="2851195" cy="3939540"/>
          </a:xfrm>
          <a:prstGeom prst="rect">
            <a:avLst/>
          </a:prstGeom>
          <a:noFill/>
        </p:spPr>
        <p:txBody>
          <a:bodyPr wrap="square" rtlCol="0">
            <a:spAutoFit/>
          </a:bodyPr>
          <a:lstStyle/>
          <a:p>
            <a:r>
              <a:rPr lang="en-US"/>
              <a:t>Regional currencies were buoyant in 2020 with most central banks accumulating reserves as they leaned against appreciation.</a:t>
            </a:r>
          </a:p>
          <a:p>
            <a:pPr>
              <a:spcBef>
                <a:spcPts val="1200"/>
              </a:spcBef>
            </a:pPr>
            <a:r>
              <a:rPr lang="en-US"/>
              <a:t>The supportive environment for monetary expansion in Emerging East Asia emanated from the US resonding to the pandemic with expansionary policy that fed global liquidity.</a:t>
            </a:r>
          </a:p>
          <a:p>
            <a:pPr>
              <a:spcBef>
                <a:spcPts val="1200"/>
              </a:spcBef>
            </a:pPr>
            <a:r>
              <a:rPr lang="en-US" sz="1400">
                <a:hlinkClick r:id="rId3"/>
              </a:rPr>
              <a:t>Asia Economics Blog, 2021.07.16</a:t>
            </a:r>
            <a:endParaRPr lang="en-PH" sz="1400"/>
          </a:p>
        </p:txBody>
      </p:sp>
    </p:spTree>
    <p:extLst>
      <p:ext uri="{BB962C8B-B14F-4D97-AF65-F5344CB8AC3E}">
        <p14:creationId xmlns:p14="http://schemas.microsoft.com/office/powerpoint/2010/main" val="37071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FF0000"/>
                </a:solidFill>
              </a:rPr>
              <a:t>1</a:t>
            </a:r>
            <a:endParaRPr lang="en-PH">
              <a:solidFill>
                <a:srgbClr val="FF0000"/>
              </a:solidFill>
            </a:endParaRPr>
          </a:p>
        </p:txBody>
      </p:sp>
      <p:pic>
        <p:nvPicPr>
          <p:cNvPr id="2" name="Picture 1">
            <a:extLst>
              <a:ext uri="{FF2B5EF4-FFF2-40B4-BE49-F238E27FC236}">
                <a16:creationId xmlns:a16="http://schemas.microsoft.com/office/drawing/2014/main" id="{CA10BCE3-95A6-A242-92B1-3BF65602DB4D}"/>
              </a:ext>
            </a:extLst>
          </p:cNvPr>
          <p:cNvPicPr>
            <a:picLocks noChangeAspect="1"/>
          </p:cNvPicPr>
          <p:nvPr/>
        </p:nvPicPr>
        <p:blipFill>
          <a:blip r:embed="rId2"/>
          <a:stretch>
            <a:fillRect/>
          </a:stretch>
        </p:blipFill>
        <p:spPr>
          <a:xfrm>
            <a:off x="328093" y="949803"/>
            <a:ext cx="8583098" cy="5407931"/>
          </a:xfrm>
          <a:prstGeom prst="rect">
            <a:avLst/>
          </a:prstGeom>
        </p:spPr>
      </p:pic>
      <p:sp>
        <p:nvSpPr>
          <p:cNvPr id="4" name="TextBox 3">
            <a:extLst>
              <a:ext uri="{FF2B5EF4-FFF2-40B4-BE49-F238E27FC236}">
                <a16:creationId xmlns:a16="http://schemas.microsoft.com/office/drawing/2014/main" id="{A17E8C72-6EFC-629A-0636-FDF82CB9E255}"/>
              </a:ext>
            </a:extLst>
          </p:cNvPr>
          <p:cNvSpPr txBox="1"/>
          <p:nvPr/>
        </p:nvSpPr>
        <p:spPr>
          <a:xfrm>
            <a:off x="9040091" y="958079"/>
            <a:ext cx="2823816" cy="5201424"/>
          </a:xfrm>
          <a:prstGeom prst="rect">
            <a:avLst/>
          </a:prstGeom>
          <a:noFill/>
        </p:spPr>
        <p:txBody>
          <a:bodyPr wrap="square" rtlCol="0">
            <a:spAutoFit/>
          </a:bodyPr>
          <a:lstStyle/>
          <a:p>
            <a:r>
              <a:rPr lang="en-US"/>
              <a:t>In 2021, currencies in Emerging East Asia shifted toward depreciation, albeit with central banks leaning into that depreciation by continuing to acquire reserves.</a:t>
            </a:r>
          </a:p>
          <a:p>
            <a:pPr>
              <a:spcBef>
                <a:spcPts val="1200"/>
              </a:spcBef>
            </a:pPr>
            <a:r>
              <a:rPr lang="en-GB" b="0" i="0">
                <a:solidFill>
                  <a:srgbClr val="22262A"/>
                </a:solidFill>
                <a:effectLst/>
                <a:highlight>
                  <a:srgbClr val="FFFFFF"/>
                </a:highlight>
              </a:rPr>
              <a:t>Only China and Taiwan saw currency appreciation sustained. </a:t>
            </a:r>
          </a:p>
          <a:p>
            <a:pPr>
              <a:spcBef>
                <a:spcPts val="1200"/>
              </a:spcBef>
            </a:pPr>
            <a:r>
              <a:rPr lang="en-GB" b="0" i="0">
                <a:solidFill>
                  <a:srgbClr val="22262A"/>
                </a:solidFill>
                <a:effectLst/>
                <a:highlight>
                  <a:srgbClr val="FFFFFF"/>
                </a:highlight>
              </a:rPr>
              <a:t>In general then, global capital market conditions became less supportive of Asian economies pursuing monetary stimulus as their currencies depreciated.</a:t>
            </a:r>
          </a:p>
          <a:p>
            <a:pPr>
              <a:spcBef>
                <a:spcPts val="1200"/>
              </a:spcBef>
            </a:pPr>
            <a:r>
              <a:rPr lang="en-GB" sz="1400">
                <a:solidFill>
                  <a:srgbClr val="22262A"/>
                </a:solidFill>
                <a:highlight>
                  <a:srgbClr val="FFFFFF"/>
                </a:highlight>
                <a:latin typeface="-apple-system"/>
                <a:hlinkClick r:id="rId3"/>
              </a:rPr>
              <a:t>Asia Economics Blog, 2022.05.02</a:t>
            </a:r>
            <a:endParaRPr lang="en-PH" sz="1400"/>
          </a:p>
        </p:txBody>
      </p:sp>
    </p:spTree>
    <p:extLst>
      <p:ext uri="{BB962C8B-B14F-4D97-AF65-F5344CB8AC3E}">
        <p14:creationId xmlns:p14="http://schemas.microsoft.com/office/powerpoint/2010/main" val="1244582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FF0000"/>
                </a:solidFill>
              </a:rPr>
              <a:t>2</a:t>
            </a:r>
            <a:endParaRPr lang="en-PH">
              <a:solidFill>
                <a:srgbClr val="FF0000"/>
              </a:solidFill>
            </a:endParaRPr>
          </a:p>
        </p:txBody>
      </p:sp>
      <p:sp>
        <p:nvSpPr>
          <p:cNvPr id="6" name="TextBox 5">
            <a:extLst>
              <a:ext uri="{FF2B5EF4-FFF2-40B4-BE49-F238E27FC236}">
                <a16:creationId xmlns:a16="http://schemas.microsoft.com/office/drawing/2014/main" id="{BEE2DC0B-05AC-8273-0EE0-F681BA1B190B}"/>
              </a:ext>
            </a:extLst>
          </p:cNvPr>
          <p:cNvSpPr txBox="1"/>
          <p:nvPr/>
        </p:nvSpPr>
        <p:spPr>
          <a:xfrm>
            <a:off x="9195955" y="958079"/>
            <a:ext cx="2701635" cy="5324535"/>
          </a:xfrm>
          <a:prstGeom prst="rect">
            <a:avLst/>
          </a:prstGeom>
          <a:noFill/>
        </p:spPr>
        <p:txBody>
          <a:bodyPr wrap="square" rtlCol="0">
            <a:spAutoFit/>
          </a:bodyPr>
          <a:lstStyle/>
          <a:p>
            <a:r>
              <a:rPr lang="en-US"/>
              <a:t>As US inflation heated up in 2022, the Fed pivoted sharply toward monetary tightening. Higher interest rates in the US drew global capital away from emerging markets causing currencies to depreciate relative to the US dollar. </a:t>
            </a:r>
          </a:p>
          <a:p>
            <a:pPr>
              <a:spcBef>
                <a:spcPts val="1200"/>
              </a:spcBef>
            </a:pPr>
            <a:r>
              <a:rPr lang="en-PH"/>
              <a:t>Most Emerging East Asian central banks leaned against depreciation by selling off reserves. The resulting monetary tightening was in sync with the need to fight rising inflation in the region.</a:t>
            </a:r>
          </a:p>
          <a:p>
            <a:pPr>
              <a:spcBef>
                <a:spcPts val="1200"/>
              </a:spcBef>
            </a:pPr>
            <a:r>
              <a:rPr lang="en-PH" sz="1400">
                <a:hlinkClick r:id="rId2"/>
              </a:rPr>
              <a:t>Asia Economics Blog, 2023.06.13</a:t>
            </a:r>
            <a:endParaRPr lang="en-PH" sz="1400"/>
          </a:p>
        </p:txBody>
      </p:sp>
      <p:pic>
        <p:nvPicPr>
          <p:cNvPr id="7" name="Picture 6">
            <a:extLst>
              <a:ext uri="{FF2B5EF4-FFF2-40B4-BE49-F238E27FC236}">
                <a16:creationId xmlns:a16="http://schemas.microsoft.com/office/drawing/2014/main" id="{DF4282DC-50A4-46C4-53CA-386BBF5AD66D}"/>
              </a:ext>
            </a:extLst>
          </p:cNvPr>
          <p:cNvPicPr>
            <a:picLocks noChangeAspect="1"/>
          </p:cNvPicPr>
          <p:nvPr/>
        </p:nvPicPr>
        <p:blipFill>
          <a:blip r:embed="rId3"/>
          <a:stretch>
            <a:fillRect/>
          </a:stretch>
        </p:blipFill>
        <p:spPr>
          <a:xfrm>
            <a:off x="378880" y="958079"/>
            <a:ext cx="8618765" cy="5297248"/>
          </a:xfrm>
          <a:prstGeom prst="rect">
            <a:avLst/>
          </a:prstGeom>
        </p:spPr>
      </p:pic>
    </p:spTree>
    <p:extLst>
      <p:ext uri="{BB962C8B-B14F-4D97-AF65-F5344CB8AC3E}">
        <p14:creationId xmlns:p14="http://schemas.microsoft.com/office/powerpoint/2010/main" val="3883340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126CD5-AB4C-46D2-B73D-97189ABDF506}"/>
              </a:ext>
            </a:extLst>
          </p:cNvPr>
          <p:cNvSpPr>
            <a:spLocks noGrp="1"/>
          </p:cNvSpPr>
          <p:nvPr>
            <p:ph type="title"/>
          </p:nvPr>
        </p:nvSpPr>
        <p:spPr/>
        <p:txBody>
          <a:bodyPr/>
          <a:lstStyle/>
          <a:p>
            <a:r>
              <a:rPr lang="en-US"/>
              <a:t>Chart 15.4  Reserves vs Exchange Rate, 2008-202</a:t>
            </a:r>
            <a:r>
              <a:rPr lang="en-US">
                <a:solidFill>
                  <a:srgbClr val="FF0000"/>
                </a:solidFill>
              </a:rPr>
              <a:t>3</a:t>
            </a:r>
            <a:endParaRPr lang="en-PH">
              <a:solidFill>
                <a:srgbClr val="FF0000"/>
              </a:solidFill>
            </a:endParaRPr>
          </a:p>
        </p:txBody>
      </p:sp>
      <p:sp>
        <p:nvSpPr>
          <p:cNvPr id="6" name="TextBox 5">
            <a:extLst>
              <a:ext uri="{FF2B5EF4-FFF2-40B4-BE49-F238E27FC236}">
                <a16:creationId xmlns:a16="http://schemas.microsoft.com/office/drawing/2014/main" id="{4B6D3450-6510-3F72-C92A-33B770789F72}"/>
              </a:ext>
            </a:extLst>
          </p:cNvPr>
          <p:cNvSpPr txBox="1"/>
          <p:nvPr/>
        </p:nvSpPr>
        <p:spPr>
          <a:xfrm>
            <a:off x="9254213" y="958079"/>
            <a:ext cx="2590079" cy="3570208"/>
          </a:xfrm>
          <a:prstGeom prst="rect">
            <a:avLst/>
          </a:prstGeom>
          <a:noFill/>
        </p:spPr>
        <p:txBody>
          <a:bodyPr wrap="square" rtlCol="0">
            <a:spAutoFit/>
          </a:bodyPr>
          <a:lstStyle/>
          <a:p>
            <a:r>
              <a:rPr lang="en-US"/>
              <a:t>The year 2023 brought a respite from currency volatility and central bank intervention in forex markets.</a:t>
            </a:r>
          </a:p>
          <a:p>
            <a:pPr>
              <a:spcBef>
                <a:spcPts val="1200"/>
              </a:spcBef>
            </a:pPr>
            <a:r>
              <a:rPr lang="en-PH"/>
              <a:t>Only in Singapore did the monetary authority intervene heavily, leaning against appreciation after leaning hard against depreciation the year before.</a:t>
            </a:r>
          </a:p>
        </p:txBody>
      </p:sp>
      <p:pic>
        <p:nvPicPr>
          <p:cNvPr id="2" name="Picture 1">
            <a:extLst>
              <a:ext uri="{FF2B5EF4-FFF2-40B4-BE49-F238E27FC236}">
                <a16:creationId xmlns:a16="http://schemas.microsoft.com/office/drawing/2014/main" id="{23E46284-618E-6969-1582-FABBA61CAF89}"/>
              </a:ext>
            </a:extLst>
          </p:cNvPr>
          <p:cNvPicPr>
            <a:picLocks noChangeAspect="1"/>
          </p:cNvPicPr>
          <p:nvPr/>
        </p:nvPicPr>
        <p:blipFill>
          <a:blip r:embed="rId2"/>
          <a:stretch>
            <a:fillRect/>
          </a:stretch>
        </p:blipFill>
        <p:spPr>
          <a:xfrm>
            <a:off x="237405" y="969170"/>
            <a:ext cx="8932145" cy="4919659"/>
          </a:xfrm>
          <a:prstGeom prst="rect">
            <a:avLst/>
          </a:prstGeom>
        </p:spPr>
      </p:pic>
    </p:spTree>
    <p:extLst>
      <p:ext uri="{BB962C8B-B14F-4D97-AF65-F5344CB8AC3E}">
        <p14:creationId xmlns:p14="http://schemas.microsoft.com/office/powerpoint/2010/main" val="4079648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571AA-3B56-EA6C-3773-0B4FFB18D7A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E76191A-39D9-A30E-08A4-453462155827}"/>
              </a:ext>
            </a:extLst>
          </p:cNvPr>
          <p:cNvSpPr>
            <a:spLocks noGrp="1"/>
          </p:cNvSpPr>
          <p:nvPr>
            <p:ph type="title"/>
          </p:nvPr>
        </p:nvSpPr>
        <p:spPr/>
        <p:txBody>
          <a:bodyPr/>
          <a:lstStyle/>
          <a:p>
            <a:r>
              <a:rPr lang="en-US"/>
              <a:t>Chart 15.4  Reserves vs Exchange Rate, 2008-2024</a:t>
            </a:r>
            <a:endParaRPr lang="en-PH">
              <a:solidFill>
                <a:srgbClr val="FF0000"/>
              </a:solidFill>
            </a:endParaRPr>
          </a:p>
        </p:txBody>
      </p:sp>
      <p:sp>
        <p:nvSpPr>
          <p:cNvPr id="6" name="TextBox 5">
            <a:extLst>
              <a:ext uri="{FF2B5EF4-FFF2-40B4-BE49-F238E27FC236}">
                <a16:creationId xmlns:a16="http://schemas.microsoft.com/office/drawing/2014/main" id="{BFC99652-05E2-A853-C993-264248FAD8D4}"/>
              </a:ext>
            </a:extLst>
          </p:cNvPr>
          <p:cNvSpPr txBox="1"/>
          <p:nvPr/>
        </p:nvSpPr>
        <p:spPr>
          <a:xfrm>
            <a:off x="9254213" y="958079"/>
            <a:ext cx="2590079" cy="3416320"/>
          </a:xfrm>
          <a:prstGeom prst="rect">
            <a:avLst/>
          </a:prstGeom>
          <a:noFill/>
        </p:spPr>
        <p:txBody>
          <a:bodyPr wrap="square" rtlCol="0">
            <a:spAutoFit/>
          </a:bodyPr>
          <a:lstStyle/>
          <a:p>
            <a:r>
              <a:rPr lang="en-US"/>
              <a:t>Exchange rate pressure in 2024 was again broadly modest, with Korea a standout out for 14.0 percent depreciation in the won absorbed without central bank opposition. Laos leaned into depreciation of 7.3 percent with its central bank increasing reserves by 24.0 percent.</a:t>
            </a:r>
          </a:p>
        </p:txBody>
      </p:sp>
      <p:pic>
        <p:nvPicPr>
          <p:cNvPr id="2" name="Picture 1">
            <a:extLst>
              <a:ext uri="{FF2B5EF4-FFF2-40B4-BE49-F238E27FC236}">
                <a16:creationId xmlns:a16="http://schemas.microsoft.com/office/drawing/2014/main" id="{3E475263-024D-F744-5551-B240EC1BA35B}"/>
              </a:ext>
            </a:extLst>
          </p:cNvPr>
          <p:cNvPicPr>
            <a:picLocks noChangeAspect="1"/>
          </p:cNvPicPr>
          <p:nvPr/>
        </p:nvPicPr>
        <p:blipFill>
          <a:blip r:embed="rId2"/>
          <a:stretch>
            <a:fillRect/>
          </a:stretch>
        </p:blipFill>
        <p:spPr>
          <a:xfrm>
            <a:off x="347708" y="958079"/>
            <a:ext cx="8693789" cy="4811785"/>
          </a:xfrm>
          <a:prstGeom prst="rect">
            <a:avLst/>
          </a:prstGeom>
        </p:spPr>
      </p:pic>
    </p:spTree>
    <p:extLst>
      <p:ext uri="{BB962C8B-B14F-4D97-AF65-F5344CB8AC3E}">
        <p14:creationId xmlns:p14="http://schemas.microsoft.com/office/powerpoint/2010/main" val="3153984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451F16DF-826F-4A71-A03A-D3187834ADFD}"/>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DBEC952E-E7CD-40AD-BFCB-085933C80C0D}" vid="{2CC43116-F9B7-4B74-8957-A4A458687F27}"/>
    </a:ext>
  </a:extLst>
</a:theme>
</file>

<file path=docProps/app.xml><?xml version="1.0" encoding="utf-8"?>
<Properties xmlns="http://schemas.openxmlformats.org/officeDocument/2006/extended-properties" xmlns:vt="http://schemas.openxmlformats.org/officeDocument/2006/docPropsVTypes">
  <Template>macroforasia master</Template>
  <TotalTime>3948</TotalTime>
  <Words>311</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-apple-system</vt:lpstr>
      <vt:lpstr>Arial</vt:lpstr>
      <vt:lpstr>Calibri</vt:lpstr>
      <vt:lpstr>Office Theme</vt:lpstr>
      <vt:lpstr>1_Office Theme</vt:lpstr>
      <vt:lpstr>Chart 15.4  Reserves vs Exchange Rate, 2008-2020</vt:lpstr>
      <vt:lpstr>Chart 15.4  Reserves vs Exchange Rate, 2008-2021</vt:lpstr>
      <vt:lpstr>Chart 15.4  Reserves vs Exchange Rate, 2008-2022</vt:lpstr>
      <vt:lpstr>Chart 15.4  Reserves vs Exchange Rate, 2008-2023</vt:lpstr>
      <vt:lpstr>Chart 15.4  Reserves vs Exchange Rate, 2008-2024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Calla Wiemer</dc:creator>
  <cp:lastModifiedBy>Calla Wiemer</cp:lastModifiedBy>
  <cp:revision>6</cp:revision>
  <dcterms:created xsi:type="dcterms:W3CDTF">2022-09-30T04:32:29Z</dcterms:created>
  <dcterms:modified xsi:type="dcterms:W3CDTF">2026-02-09T06:00:36Z</dcterms:modified>
</cp:coreProperties>
</file>