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351680-5EFA-4800-A290-8A145CCDAC44}" v="3" dt="2026-02-11T11:19:50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78661" autoAdjust="0"/>
  </p:normalViewPr>
  <p:slideViewPr>
    <p:cSldViewPr snapToGrid="0">
      <p:cViewPr varScale="1">
        <p:scale>
          <a:sx n="99" d="100"/>
          <a:sy n="99" d="100"/>
        </p:scale>
        <p:origin x="9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BDC8534F-CCD7-4F1F-A8DB-0EF5E7A84841}"/>
    <pc:docChg chg="custSel addSld delSld modSld">
      <pc:chgData name="Calla Wiemer" userId="77eb88967580a5cd" providerId="LiveId" clId="{BDC8534F-CCD7-4F1F-A8DB-0EF5E7A84841}" dt="2026-02-11T11:26:09.410" v="74" actId="20577"/>
      <pc:docMkLst>
        <pc:docMk/>
      </pc:docMkLst>
      <pc:sldChg chg="modSp mod">
        <pc:chgData name="Calla Wiemer" userId="77eb88967580a5cd" providerId="LiveId" clId="{BDC8534F-CCD7-4F1F-A8DB-0EF5E7A84841}" dt="2026-02-10T03:06:28.738" v="9" actId="20577"/>
        <pc:sldMkLst>
          <pc:docMk/>
          <pc:sldMk cId="534492341" sldId="257"/>
        </pc:sldMkLst>
        <pc:spChg chg="mod">
          <ac:chgData name="Calla Wiemer" userId="77eb88967580a5cd" providerId="LiveId" clId="{BDC8534F-CCD7-4F1F-A8DB-0EF5E7A84841}" dt="2026-02-10T03:06:28.738" v="9" actId="20577"/>
          <ac:spMkLst>
            <pc:docMk/>
            <pc:sldMk cId="534492341" sldId="257"/>
            <ac:spMk id="3" creationId="{104CB91E-C4BD-45E0-BC4F-3A3F980E3231}"/>
          </ac:spMkLst>
        </pc:spChg>
      </pc:sldChg>
      <pc:sldChg chg="addSp delSp modSp add mod modNotesTx">
        <pc:chgData name="Calla Wiemer" userId="77eb88967580a5cd" providerId="LiveId" clId="{BDC8534F-CCD7-4F1F-A8DB-0EF5E7A84841}" dt="2026-02-11T11:26:09.410" v="74" actId="20577"/>
        <pc:sldMkLst>
          <pc:docMk/>
          <pc:sldMk cId="2584375525" sldId="258"/>
        </pc:sldMkLst>
        <pc:picChg chg="add mod">
          <ac:chgData name="Calla Wiemer" userId="77eb88967580a5cd" providerId="LiveId" clId="{BDC8534F-CCD7-4F1F-A8DB-0EF5E7A84841}" dt="2026-02-11T11:20:00.440" v="13" actId="14100"/>
          <ac:picMkLst>
            <pc:docMk/>
            <pc:sldMk cId="2584375525" sldId="258"/>
            <ac:picMk id="2" creationId="{C43B2D58-5BFF-23C2-E903-D2A0249779FA}"/>
          </ac:picMkLst>
        </pc:picChg>
        <pc:picChg chg="del">
          <ac:chgData name="Calla Wiemer" userId="77eb88967580a5cd" providerId="LiveId" clId="{BDC8534F-CCD7-4F1F-A8DB-0EF5E7A84841}" dt="2026-02-11T11:19:38.719" v="10" actId="478"/>
          <ac:picMkLst>
            <pc:docMk/>
            <pc:sldMk cId="2584375525" sldId="258"/>
            <ac:picMk id="5" creationId="{2AE354F7-821B-41CD-3DED-A23CBEAC4FA5}"/>
          </ac:picMkLst>
        </pc:picChg>
      </pc:sldChg>
      <pc:sldChg chg="addSp delSp modSp new del mod">
        <pc:chgData name="Calla Wiemer" userId="77eb88967580a5cd" providerId="LiveId" clId="{BDC8534F-CCD7-4F1F-A8DB-0EF5E7A84841}" dt="2026-02-10T03:06:07.684" v="6" actId="47"/>
        <pc:sldMkLst>
          <pc:docMk/>
          <pc:sldMk cId="3597582431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802FD-1C76-4913-B1A2-AC15F1B59572}" type="datetimeFigureOut">
              <a:rPr lang="en-PH" smtClean="0"/>
              <a:t>2/9/2026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56713-B39A-4436-9002-B1B361715C1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25485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</a:t>
            </a:r>
          </a:p>
          <a:p>
            <a:r>
              <a:rPr lang="en-US"/>
              <a:t>Stocks: World Federation of Exchanges, https://statistics.world-exchanges.org/ReportGenerator/Generator</a:t>
            </a:r>
          </a:p>
          <a:p>
            <a:r>
              <a:rPr lang="en-PH"/>
              <a:t>Bank credit: IMF International Financial Statistics</a:t>
            </a:r>
          </a:p>
          <a:p>
            <a:r>
              <a:rPr lang="en-PH"/>
              <a:t>Taiwan bank credit: https://www.cbc.gov.tw/public/data/Ebanking/ELOAN-N.xls</a:t>
            </a:r>
          </a:p>
          <a:p>
            <a:r>
              <a:rPr lang="en-PH"/>
              <a:t>Bonds: Asian Bonds Online, https://asianbondsonline.adb.org/data-portal/</a:t>
            </a:r>
          </a:p>
          <a:p>
            <a:r>
              <a:rPr lang="en-PH"/>
              <a:t>Taiwan bonds: https://www.cbc.gov.tw/en/cp-535-1059-E918E-2.html (Item 27)</a:t>
            </a:r>
          </a:p>
          <a:p>
            <a:r>
              <a:rPr lang="en-PH"/>
              <a:t>GDP: IMF World Economic Outlook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56713-B39A-4436-9002-B1B361715C14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69963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64A19-8A8E-C835-B207-0AF8882D3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BDB16C-D4F3-FAB7-14B5-2F9B0CB007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F1E29F-F2EC-E5C2-C1F9-5B861FE828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</a:t>
            </a:r>
          </a:p>
          <a:p>
            <a:r>
              <a:rPr lang="en-US"/>
              <a:t>Stocks: World Federation of Exchanges, https://statistics.world-exchanges.org/ReportGenerator/Generator</a:t>
            </a:r>
          </a:p>
          <a:p>
            <a:r>
              <a:rPr lang="en-PH"/>
              <a:t>Bank credit: IMF Monetary and Financial Statistics, Depository  Corporations</a:t>
            </a:r>
          </a:p>
          <a:p>
            <a:r>
              <a:rPr lang="en-PH"/>
              <a:t>Taiwan bank credit: https://www.cbc.gov.tw/public/data/Ebanking/ELOAN-N.xls</a:t>
            </a:r>
          </a:p>
          <a:p>
            <a:r>
              <a:rPr lang="en-PH"/>
              <a:t>Bonds: Asian Bonds Online, https://asianbondsonline.adb.org/data-portal/</a:t>
            </a:r>
          </a:p>
          <a:p>
            <a:r>
              <a:rPr lang="en-PH"/>
              <a:t>Taiwan bonds: https://www.cbc.gov.tw/en/cp-535-1059-E918E-2.html (Item 27)</a:t>
            </a:r>
          </a:p>
          <a:p>
            <a:r>
              <a:rPr lang="en-PH"/>
              <a:t>GDP: IMF World Economic Outlook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9383F2-5F16-F8B0-36F1-1B51197E36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56713-B39A-4436-9002-B1B361715C14}" type="slidenum">
              <a:rPr lang="en-PH" smtClean="0"/>
              <a:t>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79739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4CB91E-C4BD-45E0-BC4F-3A3F980E3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7.1</a:t>
            </a:r>
            <a:br>
              <a:rPr lang="en-US"/>
            </a:br>
            <a:r>
              <a:rPr lang="en-US"/>
              <a:t>Financial Asset-to-GDP Ratios, 2023</a:t>
            </a:r>
            <a:endParaRPr lang="en-P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C73EEA-6EBC-2327-4389-AC92718AA0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288" y="177874"/>
            <a:ext cx="5031222" cy="650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492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2104D-973F-2523-7344-D4F6B8DAA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C9952D-A29B-4849-1C36-5A7B84520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7.1</a:t>
            </a:r>
            <a:br>
              <a:rPr lang="en-US"/>
            </a:br>
            <a:r>
              <a:rPr lang="en-US"/>
              <a:t>Financial Asset-to-GDP Ratios, 2024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43B2D58-5BFF-23C2-E903-D2A0249779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019" y="177874"/>
            <a:ext cx="5603369" cy="643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37552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6985</TotalTime>
  <Words>210</Words>
  <Application>Microsoft Office PowerPoint</Application>
  <PresentationFormat>Widescreen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1_Office Theme</vt:lpstr>
      <vt:lpstr>Chart 7.1 Financial Asset-to-GDP Ratios, 2023</vt:lpstr>
      <vt:lpstr>Chart 7.1 Financial Asset-to-GDP Ratios,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2022-09-29T04:57:34Z</dcterms:created>
  <dcterms:modified xsi:type="dcterms:W3CDTF">2026-02-11T11:26:09Z</dcterms:modified>
</cp:coreProperties>
</file>